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y="6858000" cx="12192000"/>
  <p:notesSz cx="6858000" cy="9144000"/>
  <p:embeddedFontLst>
    <p:embeddedFont>
      <p:font typeface="Raleway"/>
      <p:regular r:id="rId52"/>
      <p:bold r:id="rId53"/>
      <p:italic r:id="rId54"/>
      <p:boldItalic r:id="rId55"/>
    </p:embeddedFont>
    <p:embeddedFont>
      <p:font typeface="Lato"/>
      <p:regular r:id="rId56"/>
      <p:bold r:id="rId57"/>
      <p:italic r:id="rId58"/>
      <p:boldItalic r:id="rId59"/>
    </p:embeddedFont>
    <p:embeddedFont>
      <p:font typeface="Roboto Mono"/>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64" roundtripDataSignature="AMtx7mh45mY3ZhSt7Nss+fb0gF9FYN8CYQ=="/>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Hassan Hosai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ono-italic.fntdata"/><Relationship Id="rId61" Type="http://schemas.openxmlformats.org/officeDocument/2006/relationships/font" Target="fonts/RobotoMono-bold.fntdata"/><Relationship Id="rId20" Type="http://schemas.openxmlformats.org/officeDocument/2006/relationships/slide" Target="slides/slide15.xml"/><Relationship Id="rId64" Type="http://customschemas.google.com/relationships/presentationmetadata" Target="metadata"/><Relationship Id="rId63" Type="http://schemas.openxmlformats.org/officeDocument/2006/relationships/font" Target="fonts/RobotoMono-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Mono-regular.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Raleway-bold.fntdata"/><Relationship Id="rId52" Type="http://schemas.openxmlformats.org/officeDocument/2006/relationships/font" Target="fonts/Raleway-regular.fntdata"/><Relationship Id="rId11" Type="http://schemas.openxmlformats.org/officeDocument/2006/relationships/slide" Target="slides/slide6.xml"/><Relationship Id="rId55" Type="http://schemas.openxmlformats.org/officeDocument/2006/relationships/font" Target="fonts/Raleway-boldItalic.fntdata"/><Relationship Id="rId10" Type="http://schemas.openxmlformats.org/officeDocument/2006/relationships/slide" Target="slides/slide5.xml"/><Relationship Id="rId54" Type="http://schemas.openxmlformats.org/officeDocument/2006/relationships/font" Target="fonts/Raleway-italic.fntdata"/><Relationship Id="rId13" Type="http://schemas.openxmlformats.org/officeDocument/2006/relationships/slide" Target="slides/slide8.xml"/><Relationship Id="rId57" Type="http://schemas.openxmlformats.org/officeDocument/2006/relationships/font" Target="fonts/Lato-bold.fntdata"/><Relationship Id="rId12" Type="http://schemas.openxmlformats.org/officeDocument/2006/relationships/slide" Target="slides/slide7.xml"/><Relationship Id="rId56" Type="http://schemas.openxmlformats.org/officeDocument/2006/relationships/font" Target="fonts/Lato-regular.fntdata"/><Relationship Id="rId15" Type="http://schemas.openxmlformats.org/officeDocument/2006/relationships/slide" Target="slides/slide10.xml"/><Relationship Id="rId59" Type="http://schemas.openxmlformats.org/officeDocument/2006/relationships/font" Target="fonts/Lato-boldItalic.fntdata"/><Relationship Id="rId14" Type="http://schemas.openxmlformats.org/officeDocument/2006/relationships/slide" Target="slides/slide9.xml"/><Relationship Id="rId58"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7-29T12:10:23.465">
    <p:pos x="6000" y="0"/>
    <p:text>Jia ying please join zoom!
1 total reaction
Hassan Hosain reacted with 😁 at 2024-07-29 05:10 AM</p:text>
    <p:extLst>
      <p:ext uri="{C676402C-5697-4E1C-873F-D02D1690AC5C}">
        <p15:threadingInfo timeZoneBias="0"/>
      </p:ext>
      <p:ext uri="http://customooxmlschemas.google.com/">
        <go:slidesCustomData xmlns:go="http://customooxmlschemas.google.com/" commentPostId="AAABSoYc1fI"/>
      </p:ext>
    </p:extLst>
  </p:cm>
</p: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4" name="Google Shape;8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f47dc98592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f47dc9859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f47dc98592_0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f47dc9859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f062fd8ba6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f062fd8ba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ed7c3ae8e5_0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ed7c3ae8e5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ef2cfb9c1d_3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ef2cfb9c1d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ef2cfb9c1d_3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ef2cfb9c1d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ef2cfb9c1d_3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ef2cfb9c1d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ef2cfb9c1d_3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ef2cfb9c1d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ef2cfb9c1d_3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ef2cfb9c1d_3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ef2cfb9c1d_3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ef2cfb9c1d_3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5" name="Google Shape;9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81435c9eb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81435c9e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ef2cfb9c1d_3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ef2cfb9c1d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ed7c3ae8e5_0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ed7c3ae8e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7a0cefbb2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7a0cefbb2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7a0cefbb29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7a0cefbb2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7a0cefbb29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7a0cefbb2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7a0cefbb29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7a0cefbb2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8177ccc0d7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8177ccc0d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8177ccc0d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8177ccc0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8177ccc0d7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8177ccc0d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ed7c3ae8e5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ed7c3ae8e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Sentiment analysis typically involves these steps: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Text Preprocessing: Cleaning the text by removing noise like punctuation, stop words, and irrelevant information.</a:t>
            </a:r>
            <a:endParaRPr/>
          </a:p>
          <a:p>
            <a:pPr indent="0" lvl="0" marL="0" rtl="0" algn="l">
              <a:spcBef>
                <a:spcPts val="0"/>
              </a:spcBef>
              <a:spcAft>
                <a:spcPts val="0"/>
              </a:spcAft>
              <a:buClr>
                <a:schemeClr val="dk1"/>
              </a:buClr>
              <a:buSzPts val="1100"/>
              <a:buFont typeface="Arial"/>
              <a:buNone/>
            </a:pPr>
            <a:r>
              <a:rPr lang="en-US"/>
              <a:t>Feature Extraction: Identifying key words or phrases that indicate sentiment.</a:t>
            </a:r>
            <a:endParaRPr/>
          </a:p>
          <a:p>
            <a:pPr indent="0" lvl="0" marL="0" rtl="0" algn="l">
              <a:spcBef>
                <a:spcPts val="0"/>
              </a:spcBef>
              <a:spcAft>
                <a:spcPts val="0"/>
              </a:spcAft>
              <a:buClr>
                <a:schemeClr val="dk1"/>
              </a:buClr>
              <a:buSzPts val="1100"/>
              <a:buFont typeface="Arial"/>
              <a:buNone/>
            </a:pPr>
            <a:r>
              <a:rPr lang="en-US"/>
              <a:t>Sentiment Classification: Assigning a sentiment label (positive, negative, neutral) to the text based on the extracted features.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US">
                <a:solidFill>
                  <a:schemeClr val="dk1"/>
                </a:solidFill>
              </a:rPr>
              <a:t>NLTK (Natural Language Toolkit):</a:t>
            </a:r>
            <a:r>
              <a:rPr lang="en-US">
                <a:solidFill>
                  <a:schemeClr val="dk1"/>
                </a:solidFill>
              </a:rPr>
              <a:t> A Python library with sentiment analysis capabilities.</a:t>
            </a:r>
            <a:endParaRPr>
              <a:solidFill>
                <a:schemeClr val="dk1"/>
              </a:solidFill>
            </a:endParaRPr>
          </a:p>
          <a:p>
            <a:pPr indent="0" lvl="0" marL="0" rtl="0" algn="l">
              <a:spcBef>
                <a:spcPts val="0"/>
              </a:spcBef>
              <a:spcAft>
                <a:spcPts val="0"/>
              </a:spcAft>
              <a:buClr>
                <a:schemeClr val="dk1"/>
              </a:buClr>
              <a:buSzPts val="1100"/>
              <a:buFont typeface="Arial"/>
              <a:buNone/>
            </a:pPr>
            <a:r>
              <a:rPr b="1" lang="en-US">
                <a:solidFill>
                  <a:schemeClr val="dk1"/>
                </a:solidFill>
              </a:rPr>
              <a:t>TextBlob:</a:t>
            </a:r>
            <a:r>
              <a:rPr lang="en-US">
                <a:solidFill>
                  <a:schemeClr val="dk1"/>
                </a:solidFill>
              </a:rPr>
              <a:t> A Python library for processing textual data.</a:t>
            </a:r>
            <a:endParaRPr>
              <a:solidFill>
                <a:schemeClr val="dk1"/>
              </a:solidFill>
            </a:endParaRPr>
          </a:p>
          <a:p>
            <a:pPr indent="0" lvl="0" marL="0" rtl="0" algn="l">
              <a:spcBef>
                <a:spcPts val="0"/>
              </a:spcBef>
              <a:spcAft>
                <a:spcPts val="0"/>
              </a:spcAft>
              <a:buClr>
                <a:schemeClr val="dk1"/>
              </a:buClr>
              <a:buSzPts val="1100"/>
              <a:buFont typeface="Arial"/>
              <a:buNone/>
            </a:pPr>
            <a:r>
              <a:rPr b="1" lang="en-US">
                <a:solidFill>
                  <a:schemeClr val="dk1"/>
                </a:solidFill>
              </a:rPr>
              <a:t>VADER (Valence Aware Dictionary and Sentiment Reasoner):</a:t>
            </a:r>
            <a:r>
              <a:rPr lang="en-US">
                <a:solidFill>
                  <a:schemeClr val="dk1"/>
                </a:solidFill>
              </a:rPr>
              <a:t> A sentiment analysis tool specifically attuned to social media text.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8177ccc0d7_0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8177ccc0d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8177ccc0d7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8177ccc0d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8177ccc0d7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8177ccc0d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8177ccc0d7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8177ccc0d7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8177ccc0d7_0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8177ccc0d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ed7c3ae8e5_0_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ed7c3ae8e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f062fd8ba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f062fd8b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f47dc98592_1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f47dc98592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These metrics are crucial in evaluating the performance of a classification model, particularly in imbalanced datasets.</a:t>
            </a:r>
            <a:endParaRPr/>
          </a:p>
          <a:p>
            <a:pPr indent="0" lvl="0" marL="0" rtl="0" algn="l">
              <a:spcBef>
                <a:spcPts val="0"/>
              </a:spcBef>
              <a:spcAft>
                <a:spcPts val="0"/>
              </a:spcAft>
              <a:buClr>
                <a:schemeClr val="dk1"/>
              </a:buClr>
              <a:buSzPts val="1100"/>
              <a:buFont typeface="Arial"/>
              <a:buNone/>
            </a:pPr>
            <a:r>
              <a:rPr lang="en-US"/>
              <a:t> </a:t>
            </a:r>
            <a:endParaRPr/>
          </a:p>
          <a:p>
            <a:pPr indent="0" lvl="0" marL="0" rtl="0" algn="l">
              <a:spcBef>
                <a:spcPts val="0"/>
              </a:spcBef>
              <a:spcAft>
                <a:spcPts val="0"/>
              </a:spcAft>
              <a:buClr>
                <a:schemeClr val="dk1"/>
              </a:buClr>
              <a:buSzPts val="1100"/>
              <a:buFont typeface="Arial"/>
              <a:buNone/>
            </a:pPr>
            <a:r>
              <a:rPr lang="en-US"/>
              <a:t>Precision: Measures how accurate your positive predictions are. In simpler terms, it's the proportion of positive predictions that were actually correct.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Formula: Precision = True Positives / (True Positives + False Positives)</a:t>
            </a:r>
            <a:endParaRPr/>
          </a:p>
          <a:p>
            <a:pPr indent="0" lvl="0" marL="0" rtl="0" algn="l">
              <a:spcBef>
                <a:spcPts val="0"/>
              </a:spcBef>
              <a:spcAft>
                <a:spcPts val="0"/>
              </a:spcAft>
              <a:buClr>
                <a:schemeClr val="dk1"/>
              </a:buClr>
              <a:buSzPts val="1100"/>
              <a:buFont typeface="Arial"/>
              <a:buNone/>
            </a:pPr>
            <a:r>
              <a:rPr lang="en-US"/>
              <a:t>Recall: Measures how well your model can find all the positive cases. It's the proportion of actual positives that were correctly identified.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Formula: Recall = True Positives / (True Positives + False Negatives)</a:t>
            </a:r>
            <a:endParaRPr/>
          </a:p>
          <a:p>
            <a:pPr indent="0" lvl="0" marL="0" rtl="0" algn="l">
              <a:spcBef>
                <a:spcPts val="0"/>
              </a:spcBef>
              <a:spcAft>
                <a:spcPts val="0"/>
              </a:spcAft>
              <a:buClr>
                <a:schemeClr val="dk1"/>
              </a:buClr>
              <a:buSzPts val="1100"/>
              <a:buFont typeface="Arial"/>
              <a:buNone/>
            </a:pPr>
            <a:r>
              <a:rPr lang="en-US"/>
              <a:t>F1-Score: A harmonic mean of precision and recall, providing a balance between the two. It's useful when you need to consider both precision and recall equally.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US"/>
              <a:t>Formula: F1-Score = 2 * (Precision * Recall) / (Precision + Recall)</a:t>
            </a:r>
            <a:endParaRPr/>
          </a:p>
          <a:p>
            <a:pPr indent="0" lvl="0" marL="0" rtl="0" algn="l">
              <a:spcBef>
                <a:spcPts val="0"/>
              </a:spcBef>
              <a:spcAft>
                <a:spcPts val="0"/>
              </a:spcAft>
              <a:buNone/>
            </a:pPr>
            <a:r>
              <a:t/>
            </a:r>
            <a:endParaRPr/>
          </a:p>
          <a:p>
            <a:pPr indent="0" lvl="0" marL="0" rtl="0" algn="l">
              <a:lnSpc>
                <a:spcPct val="115000"/>
              </a:lnSpc>
              <a:spcBef>
                <a:spcPts val="1400"/>
              </a:spcBef>
              <a:spcAft>
                <a:spcPts val="0"/>
              </a:spcAft>
              <a:buNone/>
            </a:pPr>
            <a:r>
              <a:rPr b="1" lang="en-US" sz="1300">
                <a:solidFill>
                  <a:schemeClr val="dk1"/>
                </a:solidFill>
              </a:rPr>
              <a:t>Support</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a:solidFill>
                  <a:schemeClr val="dk1"/>
                </a:solidFill>
              </a:rPr>
              <a:t>Support:</a:t>
            </a:r>
            <a:r>
              <a:rPr lang="en-US">
                <a:solidFill>
                  <a:schemeClr val="dk1"/>
                </a:solidFill>
              </a:rPr>
              <a:t> Represents the number of actual occurrences of the class in the dataset. It's essential to consider when evaluating model performance, as imbalanced datasets can affect these metrics.</a:t>
            </a:r>
            <a:endParaRPr>
              <a:solidFill>
                <a:schemeClr val="dk1"/>
              </a:solidFill>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f47dc98592_1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f47dc98592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These metrics are crucial in evaluating the performance of a classification model, particularly in imbalanced datasets.</a:t>
            </a:r>
            <a:endParaRPr/>
          </a:p>
          <a:p>
            <a:pPr indent="0" lvl="0" marL="0" rtl="0" algn="l">
              <a:spcBef>
                <a:spcPts val="0"/>
              </a:spcBef>
              <a:spcAft>
                <a:spcPts val="0"/>
              </a:spcAft>
              <a:buClr>
                <a:schemeClr val="dk1"/>
              </a:buClr>
              <a:buSzPts val="1100"/>
              <a:buFont typeface="Arial"/>
              <a:buNone/>
            </a:pPr>
            <a:r>
              <a:rPr lang="en-US"/>
              <a:t> </a:t>
            </a:r>
            <a:endParaRPr/>
          </a:p>
          <a:p>
            <a:pPr indent="0" lvl="0" marL="0" rtl="0" algn="l">
              <a:spcBef>
                <a:spcPts val="0"/>
              </a:spcBef>
              <a:spcAft>
                <a:spcPts val="0"/>
              </a:spcAft>
              <a:buClr>
                <a:schemeClr val="dk1"/>
              </a:buClr>
              <a:buSzPts val="1100"/>
              <a:buFont typeface="Arial"/>
              <a:buNone/>
            </a:pPr>
            <a:r>
              <a:rPr lang="en-US"/>
              <a:t>Precision: Measures how accurate your positive predictions are. In simpler terms, it's the proportion of positive predictions that were actually correct.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Formula: Precision = True Positives / (True Positives + False Positives)</a:t>
            </a:r>
            <a:endParaRPr/>
          </a:p>
          <a:p>
            <a:pPr indent="0" lvl="0" marL="0" rtl="0" algn="l">
              <a:spcBef>
                <a:spcPts val="0"/>
              </a:spcBef>
              <a:spcAft>
                <a:spcPts val="0"/>
              </a:spcAft>
              <a:buClr>
                <a:schemeClr val="dk1"/>
              </a:buClr>
              <a:buSzPts val="1100"/>
              <a:buFont typeface="Arial"/>
              <a:buNone/>
            </a:pPr>
            <a:r>
              <a:rPr lang="en-US"/>
              <a:t>Recall: Measures how well your model can find all the positive cases. It's the proportion of actual positives that were correctly identified.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Formula: Recall = True Positives / (True Positives + False Negatives)</a:t>
            </a:r>
            <a:endParaRPr/>
          </a:p>
          <a:p>
            <a:pPr indent="0" lvl="0" marL="0" rtl="0" algn="l">
              <a:spcBef>
                <a:spcPts val="0"/>
              </a:spcBef>
              <a:spcAft>
                <a:spcPts val="0"/>
              </a:spcAft>
              <a:buClr>
                <a:schemeClr val="dk1"/>
              </a:buClr>
              <a:buSzPts val="1100"/>
              <a:buFont typeface="Arial"/>
              <a:buNone/>
            </a:pPr>
            <a:r>
              <a:rPr lang="en-US"/>
              <a:t>F1-Score: A harmonic mean of precision and recall, providing a balance between the two. It's useful when you need to consider both precision and recall equally.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US"/>
              <a:t>Formula: F1-Score = 2 * (Precision * Recall) / (Precision + Recall)</a:t>
            </a:r>
            <a:endParaRPr/>
          </a:p>
          <a:p>
            <a:pPr indent="0" lvl="0" marL="0" rtl="0" algn="l">
              <a:spcBef>
                <a:spcPts val="0"/>
              </a:spcBef>
              <a:spcAft>
                <a:spcPts val="0"/>
              </a:spcAft>
              <a:buNone/>
            </a:pPr>
            <a:r>
              <a:t/>
            </a:r>
            <a:endParaRPr/>
          </a:p>
          <a:p>
            <a:pPr indent="0" lvl="0" marL="0" rtl="0" algn="l">
              <a:lnSpc>
                <a:spcPct val="115000"/>
              </a:lnSpc>
              <a:spcBef>
                <a:spcPts val="1400"/>
              </a:spcBef>
              <a:spcAft>
                <a:spcPts val="0"/>
              </a:spcAft>
              <a:buNone/>
            </a:pPr>
            <a:r>
              <a:rPr b="1" lang="en-US" sz="1300">
                <a:solidFill>
                  <a:schemeClr val="dk1"/>
                </a:solidFill>
              </a:rPr>
              <a:t>Support</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a:solidFill>
                  <a:schemeClr val="dk1"/>
                </a:solidFill>
              </a:rPr>
              <a:t>Support:</a:t>
            </a:r>
            <a:r>
              <a:rPr lang="en-US">
                <a:solidFill>
                  <a:schemeClr val="dk1"/>
                </a:solidFill>
              </a:rPr>
              <a:t> Represents the number of actual occurrences of the class in the dataset. It's essential to consider when evaluating model performance, as imbalanced datasets can affect these metrics.</a:t>
            </a:r>
            <a:endParaRPr>
              <a:solidFill>
                <a:schemeClr val="dk1"/>
              </a:solidFill>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f47dc98592_1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f47dc98592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These metrics are crucial in evaluating the performance of a classification model, particularly in imbalanced datasets.</a:t>
            </a:r>
            <a:endParaRPr/>
          </a:p>
          <a:p>
            <a:pPr indent="0" lvl="0" marL="0" rtl="0" algn="l">
              <a:spcBef>
                <a:spcPts val="0"/>
              </a:spcBef>
              <a:spcAft>
                <a:spcPts val="0"/>
              </a:spcAft>
              <a:buClr>
                <a:schemeClr val="dk1"/>
              </a:buClr>
              <a:buSzPts val="1100"/>
              <a:buFont typeface="Arial"/>
              <a:buNone/>
            </a:pPr>
            <a:r>
              <a:rPr lang="en-US"/>
              <a:t> </a:t>
            </a:r>
            <a:endParaRPr/>
          </a:p>
          <a:p>
            <a:pPr indent="0" lvl="0" marL="0" rtl="0" algn="l">
              <a:spcBef>
                <a:spcPts val="0"/>
              </a:spcBef>
              <a:spcAft>
                <a:spcPts val="0"/>
              </a:spcAft>
              <a:buClr>
                <a:schemeClr val="dk1"/>
              </a:buClr>
              <a:buSzPts val="1100"/>
              <a:buFont typeface="Arial"/>
              <a:buNone/>
            </a:pPr>
            <a:r>
              <a:rPr lang="en-US"/>
              <a:t>Precision: Measures how accurate your positive predictions are. In simpler terms, it's the proportion of positive predictions that were actually correct.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Formula: Precision = True Positives / (True Positives + False Positives)</a:t>
            </a:r>
            <a:endParaRPr/>
          </a:p>
          <a:p>
            <a:pPr indent="0" lvl="0" marL="0" rtl="0" algn="l">
              <a:spcBef>
                <a:spcPts val="0"/>
              </a:spcBef>
              <a:spcAft>
                <a:spcPts val="0"/>
              </a:spcAft>
              <a:buClr>
                <a:schemeClr val="dk1"/>
              </a:buClr>
              <a:buSzPts val="1100"/>
              <a:buFont typeface="Arial"/>
              <a:buNone/>
            </a:pPr>
            <a:r>
              <a:rPr lang="en-US"/>
              <a:t>Recall: Measures how well your model can find all the positive cases. It's the proportion of actual positives that were correctly identified.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Formula: Recall = True Positives / (True Positives + False Negatives)</a:t>
            </a:r>
            <a:endParaRPr/>
          </a:p>
          <a:p>
            <a:pPr indent="0" lvl="0" marL="0" rtl="0" algn="l">
              <a:spcBef>
                <a:spcPts val="0"/>
              </a:spcBef>
              <a:spcAft>
                <a:spcPts val="0"/>
              </a:spcAft>
              <a:buClr>
                <a:schemeClr val="dk1"/>
              </a:buClr>
              <a:buSzPts val="1100"/>
              <a:buFont typeface="Arial"/>
              <a:buNone/>
            </a:pPr>
            <a:r>
              <a:rPr lang="en-US"/>
              <a:t>F1-Score: A harmonic mean of precision and recall, providing a balance between the two. It's useful when you need to consider both precision and recall equally.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US"/>
              <a:t>Formula: F1-Score = 2 * (Precision * Recall) / (Precision + Recall)</a:t>
            </a:r>
            <a:endParaRPr/>
          </a:p>
          <a:p>
            <a:pPr indent="0" lvl="0" marL="0" rtl="0" algn="l">
              <a:spcBef>
                <a:spcPts val="0"/>
              </a:spcBef>
              <a:spcAft>
                <a:spcPts val="0"/>
              </a:spcAft>
              <a:buNone/>
            </a:pPr>
            <a:r>
              <a:t/>
            </a:r>
            <a:endParaRPr/>
          </a:p>
          <a:p>
            <a:pPr indent="0" lvl="0" marL="0" rtl="0" algn="l">
              <a:lnSpc>
                <a:spcPct val="115000"/>
              </a:lnSpc>
              <a:spcBef>
                <a:spcPts val="1400"/>
              </a:spcBef>
              <a:spcAft>
                <a:spcPts val="0"/>
              </a:spcAft>
              <a:buNone/>
            </a:pPr>
            <a:r>
              <a:rPr b="1" lang="en-US" sz="1300">
                <a:solidFill>
                  <a:schemeClr val="dk1"/>
                </a:solidFill>
              </a:rPr>
              <a:t>Support</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a:solidFill>
                  <a:schemeClr val="dk1"/>
                </a:solidFill>
              </a:rPr>
              <a:t>Support:</a:t>
            </a:r>
            <a:r>
              <a:rPr lang="en-US">
                <a:solidFill>
                  <a:schemeClr val="dk1"/>
                </a:solidFill>
              </a:rPr>
              <a:t> Represents the number of actual occurrences of the class in the dataset. It's essential to consider when evaluating model performance, as imbalanced datasets can affect these metrics.</a:t>
            </a:r>
            <a:endParaRPr>
              <a:solidFill>
                <a:schemeClr val="dk1"/>
              </a:solidFill>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ed7c3ae8e5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ed7c3ae8e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79cdd15064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79cdd150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8177ccc0d7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8177ccc0d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79cdd15064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79cdd1506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ed7c3ae8e5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ed7c3ae8e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7823f95dfc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27823f95df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7823f95dfc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7823f95d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27823f95dfc_0_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27823f95dfc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ed7c3ae8e5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ed7c3ae8e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ed7c3ae8e5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ed7c3ae8e5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f47dc9859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f47dc985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f062fd8ba6_1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f062fd8ba6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f47dc98592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f47dc98592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g27823f95dfc_0_14"/>
          <p:cNvSpPr/>
          <p:nvPr/>
        </p:nvSpPr>
        <p:spPr>
          <a:xfrm>
            <a:off x="0" y="0"/>
            <a:ext cx="12192000" cy="6504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 name="Google Shape;11;g27823f95dfc_0_14"/>
          <p:cNvGrpSpPr/>
          <p:nvPr/>
        </p:nvGrpSpPr>
        <p:grpSpPr>
          <a:xfrm>
            <a:off x="1107036" y="1588427"/>
            <a:ext cx="994316" cy="61102"/>
            <a:chOff x="4580561" y="2589004"/>
            <a:chExt cx="1064464" cy="25200"/>
          </a:xfrm>
        </p:grpSpPr>
        <p:sp>
          <p:nvSpPr>
            <p:cNvPr id="12" name="Google Shape;12;g27823f95dfc_0_14"/>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 name="Google Shape;13;g27823f95dfc_0_14"/>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 name="Google Shape;14;g27823f95dfc_0_14"/>
          <p:cNvSpPr txBox="1"/>
          <p:nvPr>
            <p:ph type="ctrTitle"/>
          </p:nvPr>
        </p:nvSpPr>
        <p:spPr>
          <a:xfrm>
            <a:off x="972600" y="1763267"/>
            <a:ext cx="10250700" cy="2219700"/>
          </a:xfrm>
          <a:prstGeom prst="rect">
            <a:avLst/>
          </a:prstGeom>
        </p:spPr>
        <p:txBody>
          <a:bodyPr anchorCtr="0" anchor="t" bIns="121900" lIns="121900" spcFirstLastPara="1" rIns="121900" wrap="square" tIns="121900">
            <a:normAutofit/>
          </a:bodyPr>
          <a:lstStyle>
            <a:lvl1pPr lvl="0">
              <a:spcBef>
                <a:spcPts val="0"/>
              </a:spcBef>
              <a:spcAft>
                <a:spcPts val="0"/>
              </a:spcAft>
              <a:buSzPts val="5600"/>
              <a:buNone/>
              <a:defRPr sz="5600"/>
            </a:lvl1pPr>
            <a:lvl2pPr lvl="1">
              <a:spcBef>
                <a:spcPts val="0"/>
              </a:spcBef>
              <a:spcAft>
                <a:spcPts val="0"/>
              </a:spcAft>
              <a:buSzPts val="5600"/>
              <a:buNone/>
              <a:defRPr sz="5600"/>
            </a:lvl2pPr>
            <a:lvl3pPr lvl="2">
              <a:spcBef>
                <a:spcPts val="0"/>
              </a:spcBef>
              <a:spcAft>
                <a:spcPts val="0"/>
              </a:spcAft>
              <a:buSzPts val="5600"/>
              <a:buNone/>
              <a:defRPr sz="5600"/>
            </a:lvl3pPr>
            <a:lvl4pPr lvl="3">
              <a:spcBef>
                <a:spcPts val="0"/>
              </a:spcBef>
              <a:spcAft>
                <a:spcPts val="0"/>
              </a:spcAft>
              <a:buSzPts val="5600"/>
              <a:buNone/>
              <a:defRPr sz="5600"/>
            </a:lvl4pPr>
            <a:lvl5pPr lvl="4">
              <a:spcBef>
                <a:spcPts val="0"/>
              </a:spcBef>
              <a:spcAft>
                <a:spcPts val="0"/>
              </a:spcAft>
              <a:buSzPts val="5600"/>
              <a:buNone/>
              <a:defRPr sz="5600"/>
            </a:lvl5pPr>
            <a:lvl6pPr lvl="5">
              <a:spcBef>
                <a:spcPts val="0"/>
              </a:spcBef>
              <a:spcAft>
                <a:spcPts val="0"/>
              </a:spcAft>
              <a:buSzPts val="5600"/>
              <a:buNone/>
              <a:defRPr sz="5600"/>
            </a:lvl6pPr>
            <a:lvl7pPr lvl="6">
              <a:spcBef>
                <a:spcPts val="0"/>
              </a:spcBef>
              <a:spcAft>
                <a:spcPts val="0"/>
              </a:spcAft>
              <a:buSzPts val="5600"/>
              <a:buNone/>
              <a:defRPr sz="5600"/>
            </a:lvl7pPr>
            <a:lvl8pPr lvl="7">
              <a:spcBef>
                <a:spcPts val="0"/>
              </a:spcBef>
              <a:spcAft>
                <a:spcPts val="0"/>
              </a:spcAft>
              <a:buSzPts val="5600"/>
              <a:buNone/>
              <a:defRPr sz="5600"/>
            </a:lvl8pPr>
            <a:lvl9pPr lvl="8">
              <a:spcBef>
                <a:spcPts val="0"/>
              </a:spcBef>
              <a:spcAft>
                <a:spcPts val="0"/>
              </a:spcAft>
              <a:buSzPts val="5600"/>
              <a:buNone/>
              <a:defRPr sz="5600"/>
            </a:lvl9pPr>
          </a:lstStyle>
          <a:p/>
        </p:txBody>
      </p:sp>
      <p:sp>
        <p:nvSpPr>
          <p:cNvPr id="15" name="Google Shape;15;g27823f95dfc_0_14"/>
          <p:cNvSpPr txBox="1"/>
          <p:nvPr>
            <p:ph idx="1" type="subTitle"/>
          </p:nvPr>
        </p:nvSpPr>
        <p:spPr>
          <a:xfrm>
            <a:off x="972837" y="4230533"/>
            <a:ext cx="10250700" cy="721500"/>
          </a:xfrm>
          <a:prstGeom prst="rect">
            <a:avLst/>
          </a:prstGeom>
        </p:spPr>
        <p:txBody>
          <a:bodyPr anchorCtr="0" anchor="t" bIns="121900" lIns="121900" spcFirstLastPara="1" rIns="121900" wrap="square" tIns="121900">
            <a:norm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p:txBody>
      </p:sp>
      <p:sp>
        <p:nvSpPr>
          <p:cNvPr id="16" name="Google Shape;16;g27823f95dfc_0_14"/>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g27823f95dfc_0_78"/>
          <p:cNvGrpSpPr/>
          <p:nvPr/>
        </p:nvGrpSpPr>
        <p:grpSpPr>
          <a:xfrm>
            <a:off x="1107036" y="5558926"/>
            <a:ext cx="994316" cy="61102"/>
            <a:chOff x="4580561" y="2589004"/>
            <a:chExt cx="1064464" cy="25200"/>
          </a:xfrm>
        </p:grpSpPr>
        <p:sp>
          <p:nvSpPr>
            <p:cNvPr id="75" name="Google Shape;75;g27823f95dfc_0_78"/>
            <p:cNvSpPr/>
            <p:nvPr/>
          </p:nvSpPr>
          <p:spPr>
            <a:xfrm rot="-5400000">
              <a:off x="5366325" y="2335504"/>
              <a:ext cx="25200" cy="5322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 name="Google Shape;76;g27823f95dfc_0_78"/>
            <p:cNvSpPr/>
            <p:nvPr/>
          </p:nvSpPr>
          <p:spPr>
            <a:xfrm rot="-5400000">
              <a:off x="4836311" y="2333254"/>
              <a:ext cx="25200" cy="5367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7" name="Google Shape;77;g27823f95dfc_0_78"/>
          <p:cNvSpPr txBox="1"/>
          <p:nvPr>
            <p:ph hasCustomPrompt="1" type="title"/>
          </p:nvPr>
        </p:nvSpPr>
        <p:spPr>
          <a:xfrm>
            <a:off x="972600" y="978600"/>
            <a:ext cx="10251300" cy="16596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10700"/>
              <a:buNone/>
              <a:defRPr sz="10700">
                <a:solidFill>
                  <a:schemeClr val="lt1"/>
                </a:solidFill>
              </a:defRPr>
            </a:lvl1pPr>
            <a:lvl2pPr lvl="1">
              <a:spcBef>
                <a:spcPts val="0"/>
              </a:spcBef>
              <a:spcAft>
                <a:spcPts val="0"/>
              </a:spcAft>
              <a:buClr>
                <a:schemeClr val="lt1"/>
              </a:buClr>
              <a:buSzPts val="10700"/>
              <a:buNone/>
              <a:defRPr sz="10700">
                <a:solidFill>
                  <a:schemeClr val="lt1"/>
                </a:solidFill>
              </a:defRPr>
            </a:lvl2pPr>
            <a:lvl3pPr lvl="2">
              <a:spcBef>
                <a:spcPts val="0"/>
              </a:spcBef>
              <a:spcAft>
                <a:spcPts val="0"/>
              </a:spcAft>
              <a:buClr>
                <a:schemeClr val="lt1"/>
              </a:buClr>
              <a:buSzPts val="10700"/>
              <a:buNone/>
              <a:defRPr sz="10700">
                <a:solidFill>
                  <a:schemeClr val="lt1"/>
                </a:solidFill>
              </a:defRPr>
            </a:lvl3pPr>
            <a:lvl4pPr lvl="3">
              <a:spcBef>
                <a:spcPts val="0"/>
              </a:spcBef>
              <a:spcAft>
                <a:spcPts val="0"/>
              </a:spcAft>
              <a:buClr>
                <a:schemeClr val="lt1"/>
              </a:buClr>
              <a:buSzPts val="10700"/>
              <a:buNone/>
              <a:defRPr sz="10700">
                <a:solidFill>
                  <a:schemeClr val="lt1"/>
                </a:solidFill>
              </a:defRPr>
            </a:lvl4pPr>
            <a:lvl5pPr lvl="4">
              <a:spcBef>
                <a:spcPts val="0"/>
              </a:spcBef>
              <a:spcAft>
                <a:spcPts val="0"/>
              </a:spcAft>
              <a:buClr>
                <a:schemeClr val="lt1"/>
              </a:buClr>
              <a:buSzPts val="10700"/>
              <a:buNone/>
              <a:defRPr sz="10700">
                <a:solidFill>
                  <a:schemeClr val="lt1"/>
                </a:solidFill>
              </a:defRPr>
            </a:lvl5pPr>
            <a:lvl6pPr lvl="5">
              <a:spcBef>
                <a:spcPts val="0"/>
              </a:spcBef>
              <a:spcAft>
                <a:spcPts val="0"/>
              </a:spcAft>
              <a:buClr>
                <a:schemeClr val="lt1"/>
              </a:buClr>
              <a:buSzPts val="10700"/>
              <a:buNone/>
              <a:defRPr sz="10700">
                <a:solidFill>
                  <a:schemeClr val="lt1"/>
                </a:solidFill>
              </a:defRPr>
            </a:lvl6pPr>
            <a:lvl7pPr lvl="6">
              <a:spcBef>
                <a:spcPts val="0"/>
              </a:spcBef>
              <a:spcAft>
                <a:spcPts val="0"/>
              </a:spcAft>
              <a:buClr>
                <a:schemeClr val="lt1"/>
              </a:buClr>
              <a:buSzPts val="10700"/>
              <a:buNone/>
              <a:defRPr sz="10700">
                <a:solidFill>
                  <a:schemeClr val="lt1"/>
                </a:solidFill>
              </a:defRPr>
            </a:lvl7pPr>
            <a:lvl8pPr lvl="7">
              <a:spcBef>
                <a:spcPts val="0"/>
              </a:spcBef>
              <a:spcAft>
                <a:spcPts val="0"/>
              </a:spcAft>
              <a:buClr>
                <a:schemeClr val="lt1"/>
              </a:buClr>
              <a:buSzPts val="10700"/>
              <a:buNone/>
              <a:defRPr sz="10700">
                <a:solidFill>
                  <a:schemeClr val="lt1"/>
                </a:solidFill>
              </a:defRPr>
            </a:lvl8pPr>
            <a:lvl9pPr lvl="8">
              <a:spcBef>
                <a:spcPts val="0"/>
              </a:spcBef>
              <a:spcAft>
                <a:spcPts val="0"/>
              </a:spcAft>
              <a:buClr>
                <a:schemeClr val="lt1"/>
              </a:buClr>
              <a:buSzPts val="10700"/>
              <a:buNone/>
              <a:defRPr sz="10700">
                <a:solidFill>
                  <a:schemeClr val="lt1"/>
                </a:solidFill>
              </a:defRPr>
            </a:lvl9pPr>
          </a:lstStyle>
          <a:p>
            <a:r>
              <a:t>xx%</a:t>
            </a:r>
          </a:p>
        </p:txBody>
      </p:sp>
      <p:sp>
        <p:nvSpPr>
          <p:cNvPr id="78" name="Google Shape;78;g27823f95dfc_0_78"/>
          <p:cNvSpPr txBox="1"/>
          <p:nvPr>
            <p:ph idx="1" type="body"/>
          </p:nvPr>
        </p:nvSpPr>
        <p:spPr>
          <a:xfrm>
            <a:off x="972600" y="3030517"/>
            <a:ext cx="10251300" cy="21072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Clr>
                <a:schemeClr val="lt1"/>
              </a:buClr>
              <a:buSzPts val="1700"/>
              <a:buChar char="●"/>
              <a:defRPr>
                <a:solidFill>
                  <a:schemeClr val="lt1"/>
                </a:solidFill>
              </a:defRPr>
            </a:lvl1pPr>
            <a:lvl2pPr indent="-323850" lvl="1" marL="914400">
              <a:spcBef>
                <a:spcPts val="0"/>
              </a:spcBef>
              <a:spcAft>
                <a:spcPts val="0"/>
              </a:spcAft>
              <a:buClr>
                <a:schemeClr val="lt1"/>
              </a:buClr>
              <a:buSzPts val="1500"/>
              <a:buChar char="○"/>
              <a:defRPr>
                <a:solidFill>
                  <a:schemeClr val="lt1"/>
                </a:solidFill>
              </a:defRPr>
            </a:lvl2pPr>
            <a:lvl3pPr indent="-323850" lvl="2" marL="1371600">
              <a:spcBef>
                <a:spcPts val="0"/>
              </a:spcBef>
              <a:spcAft>
                <a:spcPts val="0"/>
              </a:spcAft>
              <a:buClr>
                <a:schemeClr val="lt1"/>
              </a:buClr>
              <a:buSzPts val="1500"/>
              <a:buChar char="■"/>
              <a:defRPr>
                <a:solidFill>
                  <a:schemeClr val="lt1"/>
                </a:solidFill>
              </a:defRPr>
            </a:lvl3pPr>
            <a:lvl4pPr indent="-323850" lvl="3" marL="1828800">
              <a:spcBef>
                <a:spcPts val="0"/>
              </a:spcBef>
              <a:spcAft>
                <a:spcPts val="0"/>
              </a:spcAft>
              <a:buClr>
                <a:schemeClr val="lt1"/>
              </a:buClr>
              <a:buSzPts val="1500"/>
              <a:buChar char="●"/>
              <a:defRPr>
                <a:solidFill>
                  <a:schemeClr val="lt1"/>
                </a:solidFill>
              </a:defRPr>
            </a:lvl4pPr>
            <a:lvl5pPr indent="-323850" lvl="4" marL="2286000">
              <a:spcBef>
                <a:spcPts val="0"/>
              </a:spcBef>
              <a:spcAft>
                <a:spcPts val="0"/>
              </a:spcAft>
              <a:buClr>
                <a:schemeClr val="lt1"/>
              </a:buClr>
              <a:buSzPts val="1500"/>
              <a:buChar char="○"/>
              <a:defRPr>
                <a:solidFill>
                  <a:schemeClr val="lt1"/>
                </a:solidFill>
              </a:defRPr>
            </a:lvl5pPr>
            <a:lvl6pPr indent="-323850" lvl="5" marL="2743200">
              <a:spcBef>
                <a:spcPts val="0"/>
              </a:spcBef>
              <a:spcAft>
                <a:spcPts val="0"/>
              </a:spcAft>
              <a:buClr>
                <a:schemeClr val="lt1"/>
              </a:buClr>
              <a:buSzPts val="1500"/>
              <a:buChar char="■"/>
              <a:defRPr>
                <a:solidFill>
                  <a:schemeClr val="lt1"/>
                </a:solidFill>
              </a:defRPr>
            </a:lvl6pPr>
            <a:lvl7pPr indent="-323850" lvl="6" marL="3200400">
              <a:spcBef>
                <a:spcPts val="0"/>
              </a:spcBef>
              <a:spcAft>
                <a:spcPts val="0"/>
              </a:spcAft>
              <a:buClr>
                <a:schemeClr val="lt1"/>
              </a:buClr>
              <a:buSzPts val="1500"/>
              <a:buChar char="●"/>
              <a:defRPr>
                <a:solidFill>
                  <a:schemeClr val="lt1"/>
                </a:solidFill>
              </a:defRPr>
            </a:lvl7pPr>
            <a:lvl8pPr indent="-323850" lvl="7" marL="3657600">
              <a:spcBef>
                <a:spcPts val="0"/>
              </a:spcBef>
              <a:spcAft>
                <a:spcPts val="0"/>
              </a:spcAft>
              <a:buClr>
                <a:schemeClr val="lt1"/>
              </a:buClr>
              <a:buSzPts val="1500"/>
              <a:buChar char="○"/>
              <a:defRPr>
                <a:solidFill>
                  <a:schemeClr val="lt1"/>
                </a:solidFill>
              </a:defRPr>
            </a:lvl8pPr>
            <a:lvl9pPr indent="-323850" lvl="8" marL="4114800">
              <a:spcBef>
                <a:spcPts val="0"/>
              </a:spcBef>
              <a:spcAft>
                <a:spcPts val="0"/>
              </a:spcAft>
              <a:buClr>
                <a:schemeClr val="lt1"/>
              </a:buClr>
              <a:buSzPts val="1500"/>
              <a:buChar char="■"/>
              <a:defRPr>
                <a:solidFill>
                  <a:schemeClr val="lt1"/>
                </a:solidFill>
              </a:defRPr>
            </a:lvl9pPr>
          </a:lstStyle>
          <a:p/>
        </p:txBody>
      </p:sp>
      <p:sp>
        <p:nvSpPr>
          <p:cNvPr id="79" name="Google Shape;79;g27823f95dfc_0_78"/>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g27823f95dfc_0_85"/>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g27823f95dfc_0_22"/>
          <p:cNvGrpSpPr/>
          <p:nvPr/>
        </p:nvGrpSpPr>
        <p:grpSpPr>
          <a:xfrm>
            <a:off x="1107036" y="1588427"/>
            <a:ext cx="994316" cy="61102"/>
            <a:chOff x="4580561" y="2589004"/>
            <a:chExt cx="1064464" cy="25200"/>
          </a:xfrm>
        </p:grpSpPr>
        <p:sp>
          <p:nvSpPr>
            <p:cNvPr id="19" name="Google Shape;19;g27823f95dfc_0_22"/>
            <p:cNvSpPr/>
            <p:nvPr/>
          </p:nvSpPr>
          <p:spPr>
            <a:xfrm rot="-5400000">
              <a:off x="5366325" y="2335504"/>
              <a:ext cx="25200" cy="5322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 name="Google Shape;20;g27823f95dfc_0_22"/>
            <p:cNvSpPr/>
            <p:nvPr/>
          </p:nvSpPr>
          <p:spPr>
            <a:xfrm rot="-5400000">
              <a:off x="4836311" y="2333254"/>
              <a:ext cx="25200" cy="5367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1" name="Google Shape;21;g27823f95dfc_0_22"/>
          <p:cNvSpPr txBox="1"/>
          <p:nvPr>
            <p:ph type="title"/>
          </p:nvPr>
        </p:nvSpPr>
        <p:spPr>
          <a:xfrm>
            <a:off x="972600" y="1763267"/>
            <a:ext cx="10251300" cy="20247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22" name="Google Shape;22;g27823f95dfc_0_22"/>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g27823f95dfc_0_28"/>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5" name="Google Shape;25;g27823f95dfc_0_28"/>
          <p:cNvGrpSpPr/>
          <p:nvPr/>
        </p:nvGrpSpPr>
        <p:grpSpPr>
          <a:xfrm>
            <a:off x="1107036" y="1588427"/>
            <a:ext cx="994316" cy="61102"/>
            <a:chOff x="4580561" y="2589004"/>
            <a:chExt cx="1064464" cy="25200"/>
          </a:xfrm>
        </p:grpSpPr>
        <p:sp>
          <p:nvSpPr>
            <p:cNvPr id="26" name="Google Shape;26;g27823f95dfc_0_28"/>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 name="Google Shape;27;g27823f95dfc_0_28"/>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8" name="Google Shape;28;g27823f95dfc_0_28"/>
          <p:cNvSpPr txBox="1"/>
          <p:nvPr>
            <p:ph type="title"/>
          </p:nvPr>
        </p:nvSpPr>
        <p:spPr>
          <a:xfrm>
            <a:off x="972600" y="1758200"/>
            <a:ext cx="10251600" cy="713700"/>
          </a:xfrm>
          <a:prstGeom prst="rect">
            <a:avLst/>
          </a:prstGeom>
        </p:spPr>
        <p:txBody>
          <a:bodyPr anchorCtr="0" anchor="t" bIns="121900" lIns="121900" spcFirstLastPara="1" rIns="121900" wrap="square" tIns="12190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29" name="Google Shape;29;g27823f95dfc_0_28"/>
          <p:cNvSpPr txBox="1"/>
          <p:nvPr>
            <p:ph idx="1" type="body"/>
          </p:nvPr>
        </p:nvSpPr>
        <p:spPr>
          <a:xfrm>
            <a:off x="972600" y="2771833"/>
            <a:ext cx="10251600" cy="30147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30" name="Google Shape;30;g27823f95dfc_0_28"/>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g27823f95dfc_0_36"/>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3" name="Google Shape;33;g27823f95dfc_0_36"/>
          <p:cNvGrpSpPr/>
          <p:nvPr/>
        </p:nvGrpSpPr>
        <p:grpSpPr>
          <a:xfrm>
            <a:off x="1107036" y="1588427"/>
            <a:ext cx="994316" cy="61102"/>
            <a:chOff x="4580561" y="2589004"/>
            <a:chExt cx="1064464" cy="25200"/>
          </a:xfrm>
        </p:grpSpPr>
        <p:sp>
          <p:nvSpPr>
            <p:cNvPr id="34" name="Google Shape;34;g27823f95dfc_0_36"/>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 name="Google Shape;35;g27823f95dfc_0_36"/>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36" name="Google Shape;36;g27823f95dfc_0_36"/>
          <p:cNvSpPr txBox="1"/>
          <p:nvPr>
            <p:ph type="title"/>
          </p:nvPr>
        </p:nvSpPr>
        <p:spPr>
          <a:xfrm>
            <a:off x="972600" y="1758200"/>
            <a:ext cx="10251300" cy="713700"/>
          </a:xfrm>
          <a:prstGeom prst="rect">
            <a:avLst/>
          </a:prstGeom>
        </p:spPr>
        <p:txBody>
          <a:bodyPr anchorCtr="0" anchor="t" bIns="121900" lIns="121900" spcFirstLastPara="1" rIns="121900" wrap="square" tIns="12190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37" name="Google Shape;37;g27823f95dfc_0_36"/>
          <p:cNvSpPr txBox="1"/>
          <p:nvPr>
            <p:ph idx="1" type="body"/>
          </p:nvPr>
        </p:nvSpPr>
        <p:spPr>
          <a:xfrm>
            <a:off x="972434" y="2771833"/>
            <a:ext cx="5032500" cy="30147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38" name="Google Shape;38;g27823f95dfc_0_36"/>
          <p:cNvSpPr txBox="1"/>
          <p:nvPr>
            <p:ph idx="2" type="body"/>
          </p:nvPr>
        </p:nvSpPr>
        <p:spPr>
          <a:xfrm>
            <a:off x="6191471" y="2771833"/>
            <a:ext cx="5032500" cy="30147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39" name="Google Shape;39;g27823f95dfc_0_36"/>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g27823f95dfc_0_45"/>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2" name="Google Shape;42;g27823f95dfc_0_45"/>
          <p:cNvGrpSpPr/>
          <p:nvPr/>
        </p:nvGrpSpPr>
        <p:grpSpPr>
          <a:xfrm>
            <a:off x="1107036" y="1588427"/>
            <a:ext cx="994316" cy="61102"/>
            <a:chOff x="4580561" y="2589004"/>
            <a:chExt cx="1064464" cy="25200"/>
          </a:xfrm>
        </p:grpSpPr>
        <p:sp>
          <p:nvSpPr>
            <p:cNvPr id="43" name="Google Shape;43;g27823f95dfc_0_45"/>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 name="Google Shape;44;g27823f95dfc_0_45"/>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5" name="Google Shape;45;g27823f95dfc_0_45"/>
          <p:cNvSpPr txBox="1"/>
          <p:nvPr>
            <p:ph type="title"/>
          </p:nvPr>
        </p:nvSpPr>
        <p:spPr>
          <a:xfrm>
            <a:off x="972600" y="1758200"/>
            <a:ext cx="10251300" cy="713700"/>
          </a:xfrm>
          <a:prstGeom prst="rect">
            <a:avLst/>
          </a:prstGeom>
        </p:spPr>
        <p:txBody>
          <a:bodyPr anchorCtr="0" anchor="t" bIns="121900" lIns="121900" spcFirstLastPara="1" rIns="121900" wrap="square" tIns="12190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46" name="Google Shape;46;g27823f95dfc_0_45"/>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g27823f95dfc_0_52"/>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9" name="Google Shape;49;g27823f95dfc_0_52"/>
          <p:cNvGrpSpPr/>
          <p:nvPr/>
        </p:nvGrpSpPr>
        <p:grpSpPr>
          <a:xfrm>
            <a:off x="1107036" y="1588427"/>
            <a:ext cx="994316" cy="61102"/>
            <a:chOff x="4580561" y="2589004"/>
            <a:chExt cx="1064464" cy="25200"/>
          </a:xfrm>
        </p:grpSpPr>
        <p:sp>
          <p:nvSpPr>
            <p:cNvPr id="50" name="Google Shape;50;g27823f95dfc_0_52"/>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 name="Google Shape;51;g27823f95dfc_0_52"/>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2" name="Google Shape;52;g27823f95dfc_0_52"/>
          <p:cNvSpPr txBox="1"/>
          <p:nvPr>
            <p:ph type="title"/>
          </p:nvPr>
        </p:nvSpPr>
        <p:spPr>
          <a:xfrm>
            <a:off x="973333" y="1758200"/>
            <a:ext cx="4401300" cy="1842000"/>
          </a:xfrm>
          <a:prstGeom prst="rect">
            <a:avLst/>
          </a:prstGeom>
        </p:spPr>
        <p:txBody>
          <a:bodyPr anchorCtr="0" anchor="t" bIns="121900" lIns="121900" spcFirstLastPara="1" rIns="121900" wrap="square" tIns="12190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53" name="Google Shape;53;g27823f95dfc_0_52"/>
          <p:cNvSpPr txBox="1"/>
          <p:nvPr>
            <p:ph idx="1" type="body"/>
          </p:nvPr>
        </p:nvSpPr>
        <p:spPr>
          <a:xfrm>
            <a:off x="961633" y="3708967"/>
            <a:ext cx="4401300" cy="21300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54" name="Google Shape;54;g27823f95dfc_0_52"/>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g27823f95dfc_0_60"/>
          <p:cNvGrpSpPr/>
          <p:nvPr/>
        </p:nvGrpSpPr>
        <p:grpSpPr>
          <a:xfrm>
            <a:off x="1107036" y="5558926"/>
            <a:ext cx="994316" cy="61102"/>
            <a:chOff x="4580561" y="2589004"/>
            <a:chExt cx="1064464" cy="25200"/>
          </a:xfrm>
        </p:grpSpPr>
        <p:sp>
          <p:nvSpPr>
            <p:cNvPr id="57" name="Google Shape;57;g27823f95dfc_0_60"/>
            <p:cNvSpPr/>
            <p:nvPr/>
          </p:nvSpPr>
          <p:spPr>
            <a:xfrm rot="-5400000">
              <a:off x="5366325" y="2335504"/>
              <a:ext cx="25200" cy="5322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 name="Google Shape;58;g27823f95dfc_0_60"/>
            <p:cNvSpPr/>
            <p:nvPr/>
          </p:nvSpPr>
          <p:spPr>
            <a:xfrm rot="-5400000">
              <a:off x="4836311" y="2333254"/>
              <a:ext cx="25200" cy="5367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9" name="Google Shape;59;g27823f95dfc_0_60"/>
          <p:cNvSpPr txBox="1"/>
          <p:nvPr>
            <p:ph type="title"/>
          </p:nvPr>
        </p:nvSpPr>
        <p:spPr>
          <a:xfrm>
            <a:off x="972600" y="1152400"/>
            <a:ext cx="9361500" cy="3980100"/>
          </a:xfrm>
          <a:prstGeom prst="rect">
            <a:avLst/>
          </a:prstGeom>
        </p:spPr>
        <p:txBody>
          <a:bodyPr anchorCtr="0" anchor="ctr" bIns="121900" lIns="121900" spcFirstLastPara="1" rIns="121900" wrap="square" tIns="12190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60" name="Google Shape;60;g27823f95dfc_0_60"/>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g27823f95dfc_0_66"/>
          <p:cNvSpPr/>
          <p:nvPr/>
        </p:nvSpPr>
        <p:spPr>
          <a:xfrm>
            <a:off x="0" y="0"/>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3" name="Google Shape;63;g27823f95dfc_0_66"/>
          <p:cNvGrpSpPr/>
          <p:nvPr/>
        </p:nvGrpSpPr>
        <p:grpSpPr>
          <a:xfrm>
            <a:off x="1107036" y="1588427"/>
            <a:ext cx="994316" cy="61102"/>
            <a:chOff x="4580561" y="2589004"/>
            <a:chExt cx="1064464" cy="25200"/>
          </a:xfrm>
        </p:grpSpPr>
        <p:sp>
          <p:nvSpPr>
            <p:cNvPr id="64" name="Google Shape;64;g27823f95dfc_0_66"/>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 name="Google Shape;65;g27823f95dfc_0_66"/>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6" name="Google Shape;66;g27823f95dfc_0_66"/>
          <p:cNvSpPr txBox="1"/>
          <p:nvPr>
            <p:ph type="title"/>
          </p:nvPr>
        </p:nvSpPr>
        <p:spPr>
          <a:xfrm>
            <a:off x="973333" y="1758200"/>
            <a:ext cx="4401300" cy="2249700"/>
          </a:xfrm>
          <a:prstGeom prst="rect">
            <a:avLst/>
          </a:prstGeom>
        </p:spPr>
        <p:txBody>
          <a:bodyPr anchorCtr="0" anchor="t" bIns="121900" lIns="121900" spcFirstLastPara="1" rIns="121900" wrap="square" tIns="12190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67" name="Google Shape;67;g27823f95dfc_0_66"/>
          <p:cNvSpPr txBox="1"/>
          <p:nvPr>
            <p:ph idx="1" type="subTitle"/>
          </p:nvPr>
        </p:nvSpPr>
        <p:spPr>
          <a:xfrm>
            <a:off x="966600" y="4215367"/>
            <a:ext cx="4401300" cy="1011900"/>
          </a:xfrm>
          <a:prstGeom prst="rect">
            <a:avLst/>
          </a:prstGeom>
        </p:spPr>
        <p:txBody>
          <a:bodyPr anchorCtr="0" anchor="t" bIns="121900" lIns="121900" spcFirstLastPara="1" rIns="121900" wrap="square" tIns="121900">
            <a:norm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p:txBody>
      </p:sp>
      <p:sp>
        <p:nvSpPr>
          <p:cNvPr id="68" name="Google Shape;68;g27823f95dfc_0_66"/>
          <p:cNvSpPr txBox="1"/>
          <p:nvPr>
            <p:ph idx="2" type="body"/>
          </p:nvPr>
        </p:nvSpPr>
        <p:spPr>
          <a:xfrm>
            <a:off x="6898967" y="1803500"/>
            <a:ext cx="4499100" cy="40341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69" name="Google Shape;69;g27823f95dfc_0_66"/>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g27823f95dfc_0_75"/>
          <p:cNvSpPr txBox="1"/>
          <p:nvPr>
            <p:ph idx="1" type="body"/>
          </p:nvPr>
        </p:nvSpPr>
        <p:spPr>
          <a:xfrm>
            <a:off x="966600" y="5830068"/>
            <a:ext cx="10263300" cy="6141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SzPts val="1700"/>
              <a:buNone/>
              <a:defRPr/>
            </a:lvl1pPr>
          </a:lstStyle>
          <a:p/>
        </p:txBody>
      </p:sp>
      <p:sp>
        <p:nvSpPr>
          <p:cNvPr id="72" name="Google Shape;72;g27823f95dfc_0_75"/>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g27823f95dfc_0_1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1pPr>
            <a:lvl2pPr lvl="1">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2pPr>
            <a:lvl3pPr lvl="2">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3pPr>
            <a:lvl4pPr lvl="3">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4pPr>
            <a:lvl5pPr lvl="4">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5pPr>
            <a:lvl6pPr lvl="5">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6pPr>
            <a:lvl7pPr lvl="6">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7pPr>
            <a:lvl8pPr lvl="7">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8pPr>
            <a:lvl9pPr lvl="8">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9pPr>
          </a:lstStyle>
          <a:p/>
        </p:txBody>
      </p:sp>
      <p:sp>
        <p:nvSpPr>
          <p:cNvPr id="7" name="Google Shape;7;g27823f95dfc_0_10"/>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36550" lvl="0" marL="457200">
              <a:lnSpc>
                <a:spcPct val="115000"/>
              </a:lnSpc>
              <a:spcBef>
                <a:spcPts val="0"/>
              </a:spcBef>
              <a:spcAft>
                <a:spcPts val="0"/>
              </a:spcAft>
              <a:buClr>
                <a:schemeClr val="accent1"/>
              </a:buClr>
              <a:buSzPts val="1700"/>
              <a:buFont typeface="Lato"/>
              <a:buChar char="●"/>
              <a:defRPr sz="1700">
                <a:solidFill>
                  <a:schemeClr val="accent1"/>
                </a:solidFill>
                <a:latin typeface="Lato"/>
                <a:ea typeface="Lato"/>
                <a:cs typeface="Lato"/>
                <a:sym typeface="Lato"/>
              </a:defRPr>
            </a:lvl1pPr>
            <a:lvl2pPr indent="-323850" lvl="1" marL="91440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2pPr>
            <a:lvl3pPr indent="-323850" lvl="2" marL="137160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3pPr>
            <a:lvl4pPr indent="-323850" lvl="3" marL="182880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4pPr>
            <a:lvl5pPr indent="-323850" lvl="4" marL="228600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5pPr>
            <a:lvl6pPr indent="-323850" lvl="5" marL="274320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6pPr>
            <a:lvl7pPr indent="-323850" lvl="6" marL="320040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7pPr>
            <a:lvl8pPr indent="-323850" lvl="7" marL="365760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8pPr>
            <a:lvl9pPr indent="-323850" lvl="8" marL="411480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9pPr>
          </a:lstStyle>
          <a:p/>
        </p:txBody>
      </p:sp>
      <p:sp>
        <p:nvSpPr>
          <p:cNvPr id="8" name="Google Shape;8;g27823f95dfc_0_10"/>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accent1"/>
                </a:solidFill>
                <a:latin typeface="Lato"/>
                <a:ea typeface="Lato"/>
                <a:cs typeface="Lato"/>
                <a:sym typeface="Lato"/>
              </a:defRPr>
            </a:lvl1pPr>
            <a:lvl2pPr lvl="1" algn="r">
              <a:buNone/>
              <a:defRPr sz="1300">
                <a:solidFill>
                  <a:schemeClr val="accent1"/>
                </a:solidFill>
                <a:latin typeface="Lato"/>
                <a:ea typeface="Lato"/>
                <a:cs typeface="Lato"/>
                <a:sym typeface="Lato"/>
              </a:defRPr>
            </a:lvl2pPr>
            <a:lvl3pPr lvl="2" algn="r">
              <a:buNone/>
              <a:defRPr sz="1300">
                <a:solidFill>
                  <a:schemeClr val="accent1"/>
                </a:solidFill>
                <a:latin typeface="Lato"/>
                <a:ea typeface="Lato"/>
                <a:cs typeface="Lato"/>
                <a:sym typeface="Lato"/>
              </a:defRPr>
            </a:lvl3pPr>
            <a:lvl4pPr lvl="3" algn="r">
              <a:buNone/>
              <a:defRPr sz="1300">
                <a:solidFill>
                  <a:schemeClr val="accent1"/>
                </a:solidFill>
                <a:latin typeface="Lato"/>
                <a:ea typeface="Lato"/>
                <a:cs typeface="Lato"/>
                <a:sym typeface="Lato"/>
              </a:defRPr>
            </a:lvl4pPr>
            <a:lvl5pPr lvl="4" algn="r">
              <a:buNone/>
              <a:defRPr sz="1300">
                <a:solidFill>
                  <a:schemeClr val="accent1"/>
                </a:solidFill>
                <a:latin typeface="Lato"/>
                <a:ea typeface="Lato"/>
                <a:cs typeface="Lato"/>
                <a:sym typeface="Lato"/>
              </a:defRPr>
            </a:lvl5pPr>
            <a:lvl6pPr lvl="5" algn="r">
              <a:buNone/>
              <a:defRPr sz="1300">
                <a:solidFill>
                  <a:schemeClr val="accent1"/>
                </a:solidFill>
                <a:latin typeface="Lato"/>
                <a:ea typeface="Lato"/>
                <a:cs typeface="Lato"/>
                <a:sym typeface="Lato"/>
              </a:defRPr>
            </a:lvl6pPr>
            <a:lvl7pPr lvl="6" algn="r">
              <a:buNone/>
              <a:defRPr sz="1300">
                <a:solidFill>
                  <a:schemeClr val="accent1"/>
                </a:solidFill>
                <a:latin typeface="Lato"/>
                <a:ea typeface="Lato"/>
                <a:cs typeface="Lato"/>
                <a:sym typeface="Lato"/>
              </a:defRPr>
            </a:lvl7pPr>
            <a:lvl8pPr lvl="7" algn="r">
              <a:buNone/>
              <a:defRPr sz="1300">
                <a:solidFill>
                  <a:schemeClr val="accent1"/>
                </a:solidFill>
                <a:latin typeface="Lato"/>
                <a:ea typeface="Lato"/>
                <a:cs typeface="Lato"/>
                <a:sym typeface="Lato"/>
              </a:defRPr>
            </a:lvl8pPr>
            <a:lvl9pPr lvl="8" algn="r">
              <a:buNone/>
              <a:defRPr sz="13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8.png"/><Relationship Id="rId5"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9.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45.png"/><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21.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39.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32.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comments" Target="../comments/commen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3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4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3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3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3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34.png"/><Relationship Id="rId4" Type="http://schemas.openxmlformats.org/officeDocument/2006/relationships/image" Target="../media/image3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34.png"/><Relationship Id="rId4" Type="http://schemas.openxmlformats.org/officeDocument/2006/relationships/image" Target="../media/image3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36.png"/><Relationship Id="rId4" Type="http://schemas.openxmlformats.org/officeDocument/2006/relationships/image" Target="../media/image3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4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4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4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43.png"/><Relationship Id="rId4" Type="http://schemas.openxmlformats.org/officeDocument/2006/relationships/image" Target="../media/image4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4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hyperlink" Target="https://www.kaggle.com/datasets/teyang/singapore-hdb-flat-resale-prices-19902020" TargetMode="Externa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4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hyperlink" Target="https://github.com/changjulian17/resale_HDB/tree/master"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hyperlink" Target="https://www.kaggle.com/datasets/teyang/singapore-hdb-flat-resale-prices-19902020" TargetMode="External"/><Relationship Id="rId4" Type="http://schemas.openxmlformats.org/officeDocument/2006/relationships/image" Target="../media/image12.png"/><Relationship Id="rId5" Type="http://schemas.openxmlformats.org/officeDocument/2006/relationships/image" Target="../media/image41.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6.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 name="Shape 85"/>
        <p:cNvGrpSpPr/>
        <p:nvPr/>
      </p:nvGrpSpPr>
      <p:grpSpPr>
        <a:xfrm>
          <a:off x="0" y="0"/>
          <a:ext cx="0" cy="0"/>
          <a:chOff x="0" y="0"/>
          <a:chExt cx="0" cy="0"/>
        </a:xfrm>
      </p:grpSpPr>
      <p:sp>
        <p:nvSpPr>
          <p:cNvPr id="86" name="Google Shape;86;p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87" name="Google Shape;87;p1"/>
          <p:cNvSpPr txBox="1"/>
          <p:nvPr>
            <p:ph type="ctrTitle"/>
          </p:nvPr>
        </p:nvSpPr>
        <p:spPr>
          <a:xfrm>
            <a:off x="797106" y="1625608"/>
            <a:ext cx="3882844" cy="2722164"/>
          </a:xfrm>
          <a:prstGeom prst="rect">
            <a:avLst/>
          </a:prstGeom>
          <a:noFill/>
          <a:ln>
            <a:noFill/>
          </a:ln>
        </p:spPr>
        <p:txBody>
          <a:bodyPr anchorCtr="0" anchor="b" bIns="91425" lIns="109725" spcFirstLastPara="1" rIns="109725" wrap="square" tIns="109725">
            <a:normAutofit fontScale="90000"/>
          </a:bodyPr>
          <a:lstStyle/>
          <a:p>
            <a:pPr indent="0" lvl="0" marL="0" rtl="0" algn="l">
              <a:lnSpc>
                <a:spcPct val="104000"/>
              </a:lnSpc>
              <a:spcBef>
                <a:spcPts val="0"/>
              </a:spcBef>
              <a:spcAft>
                <a:spcPts val="0"/>
              </a:spcAft>
              <a:buClr>
                <a:schemeClr val="dk1"/>
              </a:buClr>
              <a:buSzPct val="100000"/>
              <a:buFont typeface="Arial"/>
              <a:buNone/>
            </a:pPr>
            <a:r>
              <a:rPr lang="en-US" sz="5400"/>
              <a:t>Applied Data Science</a:t>
            </a:r>
            <a:endParaRPr sz="5100"/>
          </a:p>
        </p:txBody>
      </p:sp>
      <p:sp>
        <p:nvSpPr>
          <p:cNvPr id="88" name="Google Shape;88;p1"/>
          <p:cNvSpPr txBox="1"/>
          <p:nvPr>
            <p:ph idx="1" type="subTitle"/>
          </p:nvPr>
        </p:nvSpPr>
        <p:spPr>
          <a:xfrm>
            <a:off x="797106" y="4217158"/>
            <a:ext cx="3882844" cy="1132591"/>
          </a:xfrm>
          <a:prstGeom prst="rect">
            <a:avLst/>
          </a:prstGeom>
          <a:noFill/>
          <a:ln>
            <a:noFill/>
          </a:ln>
        </p:spPr>
        <p:txBody>
          <a:bodyPr anchorCtr="0" anchor="t" bIns="91425" lIns="109725" spcFirstLastPara="1" rIns="109725" wrap="square" tIns="109725">
            <a:noAutofit/>
          </a:bodyPr>
          <a:lstStyle/>
          <a:p>
            <a:pPr indent="0" lvl="0" marL="0" rtl="0" algn="l">
              <a:lnSpc>
                <a:spcPct val="120000"/>
              </a:lnSpc>
              <a:spcBef>
                <a:spcPts val="0"/>
              </a:spcBef>
              <a:spcAft>
                <a:spcPts val="0"/>
              </a:spcAft>
              <a:buClr>
                <a:schemeClr val="dk1"/>
              </a:buClr>
              <a:buSzPts val="4900"/>
              <a:buNone/>
            </a:pPr>
            <a:r>
              <a:rPr lang="en-US" sz="4900">
                <a:latin typeface="Arial"/>
                <a:ea typeface="Arial"/>
                <a:cs typeface="Arial"/>
                <a:sym typeface="Arial"/>
              </a:rPr>
              <a:t>Project</a:t>
            </a:r>
            <a:endParaRPr/>
          </a:p>
        </p:txBody>
      </p:sp>
      <p:pic>
        <p:nvPicPr>
          <p:cNvPr descr="Digital financial graph" id="89" name="Google Shape;89;p1"/>
          <p:cNvPicPr preferRelativeResize="0"/>
          <p:nvPr/>
        </p:nvPicPr>
        <p:blipFill rotWithShape="1">
          <a:blip r:embed="rId3">
            <a:alphaModFix/>
          </a:blip>
          <a:srcRect b="0" l="29068" r="13782" t="0"/>
          <a:stretch/>
        </p:blipFill>
        <p:spPr>
          <a:xfrm>
            <a:off x="5224242" y="10"/>
            <a:ext cx="6967758" cy="6857990"/>
          </a:xfrm>
          <a:prstGeom prst="rect">
            <a:avLst/>
          </a:prstGeom>
          <a:noFill/>
          <a:ln>
            <a:noFill/>
          </a:ln>
        </p:spPr>
      </p:pic>
      <p:sp>
        <p:nvSpPr>
          <p:cNvPr id="90" name="Google Shape;90;p1"/>
          <p:cNvSpPr/>
          <p:nvPr/>
        </p:nvSpPr>
        <p:spPr>
          <a:xfrm>
            <a:off x="5015751" y="5624450"/>
            <a:ext cx="524933" cy="524933"/>
          </a:xfrm>
          <a:prstGeom prst="plus">
            <a:avLst>
              <a:gd fmla="val 39516" name="adj"/>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91" name="Google Shape;91;p1"/>
          <p:cNvSpPr/>
          <p:nvPr/>
        </p:nvSpPr>
        <p:spPr>
          <a:xfrm>
            <a:off x="9881559" y="976630"/>
            <a:ext cx="1336774" cy="12014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92" name="Google Shape;92;p1"/>
          <p:cNvSpPr txBox="1"/>
          <p:nvPr/>
        </p:nvSpPr>
        <p:spPr>
          <a:xfrm>
            <a:off x="797101" y="5502875"/>
            <a:ext cx="36123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lang="en-US" sz="1800">
                <a:solidFill>
                  <a:schemeClr val="dk1"/>
                </a:solidFill>
              </a:rPr>
              <a:t>Team </a:t>
            </a:r>
            <a:r>
              <a:rPr b="1" i="0" lang="en-US" sz="1800" u="none" cap="none" strike="noStrike">
                <a:solidFill>
                  <a:schemeClr val="dk1"/>
                </a:solidFill>
              </a:rPr>
              <a:t>2:</a:t>
            </a:r>
            <a:endParaRPr b="1" i="0" sz="1800" u="none" cap="none" strike="noStrike">
              <a:solidFill>
                <a:schemeClr val="dk1"/>
              </a:solidFill>
            </a:endParaRPr>
          </a:p>
          <a:p>
            <a:pPr indent="0" lvl="0" marL="0" marR="0" rtl="0" algn="l">
              <a:lnSpc>
                <a:spcPct val="100000"/>
              </a:lnSpc>
              <a:spcBef>
                <a:spcPts val="0"/>
              </a:spcBef>
              <a:spcAft>
                <a:spcPts val="0"/>
              </a:spcAft>
              <a:buClr>
                <a:srgbClr val="000000"/>
              </a:buClr>
              <a:buSzPts val="1800"/>
              <a:buFont typeface="Arial"/>
              <a:buNone/>
            </a:pPr>
            <a:r>
              <a:rPr lang="en-US" sz="1800">
                <a:solidFill>
                  <a:schemeClr val="dk1"/>
                </a:solidFill>
              </a:rPr>
              <a:t>Jia Ying, Fariz, Hassan, Wee Kiat</a:t>
            </a:r>
            <a:endParaRPr sz="18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87"/>
                                        </p:tgtEl>
                                        <p:attrNameLst>
                                          <p:attrName>style.visibility</p:attrName>
                                        </p:attrNameLst>
                                      </p:cBhvr>
                                      <p:to>
                                        <p:strVal val="visible"/>
                                      </p:to>
                                    </p:set>
                                    <p:animEffect filter="fade" transition="in">
                                      <p:cBhvr>
                                        <p:cTn dur="7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91" name="Shape 191"/>
        <p:cNvGrpSpPr/>
        <p:nvPr/>
      </p:nvGrpSpPr>
      <p:grpSpPr>
        <a:xfrm>
          <a:off x="0" y="0"/>
          <a:ext cx="0" cy="0"/>
          <a:chOff x="0" y="0"/>
          <a:chExt cx="0" cy="0"/>
        </a:xfrm>
      </p:grpSpPr>
      <p:sp>
        <p:nvSpPr>
          <p:cNvPr id="192" name="Google Shape;192;g2f47dc98592_0_24"/>
          <p:cNvSpPr txBox="1"/>
          <p:nvPr/>
        </p:nvSpPr>
        <p:spPr>
          <a:xfrm>
            <a:off x="377825" y="237725"/>
            <a:ext cx="11360700" cy="11643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Modelling : </a:t>
            </a:r>
            <a:r>
              <a:rPr lang="en-US" sz="3600">
                <a:solidFill>
                  <a:schemeClr val="accent1"/>
                </a:solidFill>
              </a:rPr>
              <a:t>Association Rule Mining - FP-Growth (Frequent Pattern Growth)</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193" name="Google Shape;193;g2f47dc98592_0_24"/>
          <p:cNvSpPr txBox="1"/>
          <p:nvPr/>
        </p:nvSpPr>
        <p:spPr>
          <a:xfrm>
            <a:off x="315875" y="2215150"/>
            <a:ext cx="4001400" cy="373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100"/>
              <a:t>The reason i selected</a:t>
            </a:r>
            <a:r>
              <a:rPr b="1" lang="en-US" sz="1100"/>
              <a:t> </a:t>
            </a:r>
            <a:r>
              <a:rPr lang="en-US" sz="1100"/>
              <a:t>FP-Growth VS Apriori (which i also tested) is that as the dataset is huge and my PC was limited I found out that FP-Growth is recommended as one of the advantages is that FP-Growth is more efficient especially for large datasets, and reduces the need to scan the dataset multiple times.</a:t>
            </a:r>
            <a:endParaRPr sz="1100"/>
          </a:p>
          <a:p>
            <a:pPr indent="0" lvl="0" marL="0" rtl="0" algn="l">
              <a:lnSpc>
                <a:spcPct val="115000"/>
              </a:lnSpc>
              <a:spcBef>
                <a:spcPts val="1200"/>
              </a:spcBef>
              <a:spcAft>
                <a:spcPts val="0"/>
              </a:spcAft>
              <a:buNone/>
            </a:pPr>
            <a:r>
              <a:rPr lang="en-US" sz="1100"/>
              <a:t>This model is then fed to a streamlit app where users can select certain fields they preferred in their HDB like Flat type or nearest to mrt station and this model will be fed to the Streamlit app.</a:t>
            </a:r>
            <a:endParaRPr sz="1100"/>
          </a:p>
          <a:p>
            <a:pPr indent="0" lvl="0" marL="0" rtl="0" algn="l">
              <a:lnSpc>
                <a:spcPct val="115000"/>
              </a:lnSpc>
              <a:spcBef>
                <a:spcPts val="1200"/>
              </a:spcBef>
              <a:spcAft>
                <a:spcPts val="0"/>
              </a:spcAft>
              <a:buNone/>
            </a:pPr>
            <a:r>
              <a:rPr lang="en-US" sz="1100"/>
              <a:t>Here we are using the FP Growth algorithm to find the most frequent itemsets, based on the predefined that means minimum_support must be 20% and confidence min threshold must be at least 50%.</a:t>
            </a:r>
            <a:endParaRPr sz="1100"/>
          </a:p>
          <a:p>
            <a:pPr indent="0" lvl="0" marL="0" rtl="0" algn="l">
              <a:lnSpc>
                <a:spcPct val="115000"/>
              </a:lnSpc>
              <a:spcBef>
                <a:spcPts val="1200"/>
              </a:spcBef>
              <a:spcAft>
                <a:spcPts val="1200"/>
              </a:spcAft>
              <a:buNone/>
            </a:pPr>
            <a:r>
              <a:rPr lang="en-US" sz="1100"/>
              <a:t>Played and tuned the hyperparameters like min_support and min_threshold to see how many results appear.</a:t>
            </a:r>
            <a:endParaRPr sz="1100"/>
          </a:p>
        </p:txBody>
      </p:sp>
      <p:pic>
        <p:nvPicPr>
          <p:cNvPr id="194" name="Google Shape;194;g2f47dc98592_0_24"/>
          <p:cNvPicPr preferRelativeResize="0"/>
          <p:nvPr/>
        </p:nvPicPr>
        <p:blipFill>
          <a:blip r:embed="rId3">
            <a:alphaModFix/>
          </a:blip>
          <a:stretch>
            <a:fillRect/>
          </a:stretch>
        </p:blipFill>
        <p:spPr>
          <a:xfrm>
            <a:off x="4634050" y="1879675"/>
            <a:ext cx="7173223" cy="40525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98" name="Shape 198"/>
        <p:cNvGrpSpPr/>
        <p:nvPr/>
      </p:nvGrpSpPr>
      <p:grpSpPr>
        <a:xfrm>
          <a:off x="0" y="0"/>
          <a:ext cx="0" cy="0"/>
          <a:chOff x="0" y="0"/>
          <a:chExt cx="0" cy="0"/>
        </a:xfrm>
      </p:grpSpPr>
      <p:sp>
        <p:nvSpPr>
          <p:cNvPr id="199" name="Google Shape;199;g2f47dc98592_0_57"/>
          <p:cNvSpPr txBox="1"/>
          <p:nvPr/>
        </p:nvSpPr>
        <p:spPr>
          <a:xfrm>
            <a:off x="377825" y="237725"/>
            <a:ext cx="11360700" cy="11643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Evaluations &amp; Recommendations</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200" name="Google Shape;200;g2f47dc98592_0_57"/>
          <p:cNvSpPr txBox="1"/>
          <p:nvPr/>
        </p:nvSpPr>
        <p:spPr>
          <a:xfrm>
            <a:off x="238425" y="1656238"/>
            <a:ext cx="3335700" cy="334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100"/>
              <a:t>This is the packaged output in streamlit where user has the ability to select fields like flat type nearest to mrt station, preferred town.</a:t>
            </a:r>
            <a:endParaRPr sz="1100"/>
          </a:p>
          <a:p>
            <a:pPr indent="0" lvl="0" marL="0" rtl="0" algn="l">
              <a:lnSpc>
                <a:spcPct val="115000"/>
              </a:lnSpc>
              <a:spcBef>
                <a:spcPts val="1200"/>
              </a:spcBef>
              <a:spcAft>
                <a:spcPts val="0"/>
              </a:spcAft>
              <a:buNone/>
            </a:pPr>
            <a:r>
              <a:rPr lang="en-US" sz="1100"/>
              <a:t>And the Association </a:t>
            </a:r>
            <a:r>
              <a:rPr lang="en-US" sz="1100"/>
              <a:t>algorithm</a:t>
            </a:r>
            <a:r>
              <a:rPr lang="en-US" sz="1100"/>
              <a:t> will find the most frequent data in </a:t>
            </a:r>
            <a:r>
              <a:rPr lang="en-US" sz="1100"/>
              <a:t>accordance</a:t>
            </a:r>
            <a:r>
              <a:rPr lang="en-US" sz="1100"/>
              <a:t> to the support. This allows the model to recommend user based on their requirements they selected</a:t>
            </a:r>
            <a:endParaRPr sz="1100"/>
          </a:p>
          <a:p>
            <a:pPr indent="0" lvl="0" marL="0" rtl="0" algn="l">
              <a:lnSpc>
                <a:spcPct val="115000"/>
              </a:lnSpc>
              <a:spcBef>
                <a:spcPts val="1200"/>
              </a:spcBef>
              <a:spcAft>
                <a:spcPts val="0"/>
              </a:spcAft>
              <a:buNone/>
            </a:pPr>
            <a:r>
              <a:rPr lang="en-US" sz="1100"/>
              <a:t>Business issues that should have address earlier was the selection of the model as I wasted time using the collaborative filtering and generated user_profile which makes the simulation of the data improper.</a:t>
            </a:r>
            <a:endParaRPr sz="1100"/>
          </a:p>
          <a:p>
            <a:pPr indent="0" lvl="0" marL="0" rtl="0" algn="l">
              <a:lnSpc>
                <a:spcPct val="115000"/>
              </a:lnSpc>
              <a:spcBef>
                <a:spcPts val="1200"/>
              </a:spcBef>
              <a:spcAft>
                <a:spcPts val="1200"/>
              </a:spcAft>
              <a:buNone/>
            </a:pPr>
            <a:r>
              <a:rPr lang="en-US" sz="1100"/>
              <a:t>Recommendations that I would improve is to have a better UI for the streamlit application</a:t>
            </a:r>
            <a:endParaRPr sz="1100"/>
          </a:p>
        </p:txBody>
      </p:sp>
      <p:pic>
        <p:nvPicPr>
          <p:cNvPr id="201" name="Google Shape;201;g2f47dc98592_0_57"/>
          <p:cNvPicPr preferRelativeResize="0"/>
          <p:nvPr/>
        </p:nvPicPr>
        <p:blipFill rotWithShape="1">
          <a:blip r:embed="rId3">
            <a:alphaModFix/>
          </a:blip>
          <a:srcRect b="0" l="0" r="-3669" t="-3530"/>
          <a:stretch/>
        </p:blipFill>
        <p:spPr>
          <a:xfrm>
            <a:off x="8065400" y="2696475"/>
            <a:ext cx="4056625" cy="3742750"/>
          </a:xfrm>
          <a:prstGeom prst="rect">
            <a:avLst/>
          </a:prstGeom>
          <a:noFill/>
          <a:ln>
            <a:noFill/>
          </a:ln>
        </p:spPr>
      </p:pic>
      <p:pic>
        <p:nvPicPr>
          <p:cNvPr id="202" name="Google Shape;202;g2f47dc98592_0_57"/>
          <p:cNvPicPr preferRelativeResize="0"/>
          <p:nvPr/>
        </p:nvPicPr>
        <p:blipFill rotWithShape="1">
          <a:blip r:embed="rId4">
            <a:alphaModFix/>
          </a:blip>
          <a:srcRect b="8185" l="0" r="0" t="27256"/>
          <a:stretch/>
        </p:blipFill>
        <p:spPr>
          <a:xfrm>
            <a:off x="7989200" y="200251"/>
            <a:ext cx="3932726" cy="4361275"/>
          </a:xfrm>
          <a:prstGeom prst="rect">
            <a:avLst/>
          </a:prstGeom>
          <a:noFill/>
          <a:ln>
            <a:noFill/>
          </a:ln>
        </p:spPr>
      </p:pic>
      <p:pic>
        <p:nvPicPr>
          <p:cNvPr id="203" name="Google Shape;203;g2f47dc98592_0_57"/>
          <p:cNvPicPr preferRelativeResize="0"/>
          <p:nvPr/>
        </p:nvPicPr>
        <p:blipFill rotWithShape="1">
          <a:blip r:embed="rId5">
            <a:alphaModFix/>
          </a:blip>
          <a:srcRect b="0" l="9477" r="0" t="8917"/>
          <a:stretch/>
        </p:blipFill>
        <p:spPr>
          <a:xfrm>
            <a:off x="3666925" y="983875"/>
            <a:ext cx="4269574" cy="46918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C9DAF8"/>
        </a:solidFill>
      </p:bgPr>
    </p:bg>
    <p:spTree>
      <p:nvGrpSpPr>
        <p:cNvPr id="207" name="Shape 207"/>
        <p:cNvGrpSpPr/>
        <p:nvPr/>
      </p:nvGrpSpPr>
      <p:grpSpPr>
        <a:xfrm>
          <a:off x="0" y="0"/>
          <a:ext cx="0" cy="0"/>
          <a:chOff x="0" y="0"/>
          <a:chExt cx="0" cy="0"/>
        </a:xfrm>
      </p:grpSpPr>
      <p:sp>
        <p:nvSpPr>
          <p:cNvPr id="208" name="Google Shape;208;g2f062fd8ba6_1_0"/>
          <p:cNvSpPr txBox="1"/>
          <p:nvPr/>
        </p:nvSpPr>
        <p:spPr>
          <a:xfrm>
            <a:off x="377825" y="237725"/>
            <a:ext cx="11360700" cy="6744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pt 2 - Hassan:</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grpSp>
        <p:nvGrpSpPr>
          <p:cNvPr id="209" name="Google Shape;209;g2f062fd8ba6_1_0"/>
          <p:cNvGrpSpPr/>
          <p:nvPr/>
        </p:nvGrpSpPr>
        <p:grpSpPr>
          <a:xfrm>
            <a:off x="522800" y="1162125"/>
            <a:ext cx="11244725" cy="1330800"/>
            <a:chOff x="6543850" y="2879500"/>
            <a:chExt cx="11244725" cy="1330800"/>
          </a:xfrm>
        </p:grpSpPr>
        <p:sp>
          <p:nvSpPr>
            <p:cNvPr id="210" name="Google Shape;210;g2f062fd8ba6_1_0"/>
            <p:cNvSpPr/>
            <p:nvPr/>
          </p:nvSpPr>
          <p:spPr>
            <a:xfrm>
              <a:off x="6543850" y="3031900"/>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solidFill>
                    <a:schemeClr val="lt1"/>
                  </a:solidFill>
                  <a:latin typeface="Lato"/>
                  <a:ea typeface="Lato"/>
                  <a:cs typeface="Lato"/>
                  <a:sym typeface="Lato"/>
                </a:rPr>
                <a:t>Generated user_id</a:t>
              </a:r>
              <a:endParaRPr sz="1900">
                <a:solidFill>
                  <a:schemeClr val="lt1"/>
                </a:solidFill>
                <a:latin typeface="Lato"/>
                <a:ea typeface="Lato"/>
                <a:cs typeface="Lato"/>
                <a:sym typeface="Lato"/>
              </a:endParaRPr>
            </a:p>
          </p:txBody>
        </p:sp>
        <p:sp>
          <p:nvSpPr>
            <p:cNvPr id="211" name="Google Shape;211;g2f062fd8ba6_1_0"/>
            <p:cNvSpPr txBox="1"/>
            <p:nvPr/>
          </p:nvSpPr>
          <p:spPr>
            <a:xfrm>
              <a:off x="8094375" y="2879500"/>
              <a:ext cx="9694200" cy="11697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800">
                  <a:solidFill>
                    <a:schemeClr val="accent1"/>
                  </a:solidFill>
                </a:rPr>
                <a:t>Generated user_id that represents the user that purchased the hdb</a:t>
              </a:r>
              <a:endParaRPr b="1" sz="2100">
                <a:solidFill>
                  <a:schemeClr val="dk2"/>
                </a:solidFill>
              </a:endParaRPr>
            </a:p>
            <a:p>
              <a:pPr indent="0" lvl="0" marL="0" rtl="0" algn="l">
                <a:spcBef>
                  <a:spcPts val="1200"/>
                </a:spcBef>
                <a:spcAft>
                  <a:spcPts val="1200"/>
                </a:spcAft>
                <a:buNone/>
              </a:pPr>
              <a:r>
                <a:rPr lang="en-US" sz="1800">
                  <a:solidFill>
                    <a:schemeClr val="accent1"/>
                  </a:solidFill>
                </a:rPr>
                <a:t>For recommendation model for either collaborative and content, I believe the user is required so that in the model it can be infer of similar users that may share the same interest. </a:t>
              </a:r>
              <a:endParaRPr sz="1800">
                <a:solidFill>
                  <a:schemeClr val="accent1"/>
                </a:solidFill>
              </a:endParaRPr>
            </a:p>
          </p:txBody>
        </p:sp>
      </p:grpSp>
      <p:sp>
        <p:nvSpPr>
          <p:cNvPr id="212" name="Google Shape;212;g2f062fd8ba6_1_0"/>
          <p:cNvSpPr/>
          <p:nvPr/>
        </p:nvSpPr>
        <p:spPr>
          <a:xfrm>
            <a:off x="522800" y="3134575"/>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solidFill>
                  <a:schemeClr val="lt1"/>
                </a:solidFill>
                <a:latin typeface="Lato"/>
                <a:ea typeface="Lato"/>
                <a:cs typeface="Lato"/>
                <a:sym typeface="Lato"/>
              </a:rPr>
              <a:t>Grouping by user_id</a:t>
            </a:r>
            <a:endParaRPr sz="1900">
              <a:solidFill>
                <a:schemeClr val="lt1"/>
              </a:solidFill>
              <a:latin typeface="Lato"/>
              <a:ea typeface="Lato"/>
              <a:cs typeface="Lato"/>
              <a:sym typeface="Lato"/>
            </a:endParaRPr>
          </a:p>
        </p:txBody>
      </p:sp>
      <p:sp>
        <p:nvSpPr>
          <p:cNvPr id="213" name="Google Shape;213;g2f062fd8ba6_1_0"/>
          <p:cNvSpPr txBox="1"/>
          <p:nvPr/>
        </p:nvSpPr>
        <p:spPr>
          <a:xfrm>
            <a:off x="2194925" y="3000325"/>
            <a:ext cx="5746200" cy="14469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800">
                <a:solidFill>
                  <a:schemeClr val="accent1"/>
                </a:solidFill>
              </a:rPr>
              <a:t>Create a grouping to count number of user_id per each transaction</a:t>
            </a:r>
            <a:endParaRPr b="1" sz="1800">
              <a:solidFill>
                <a:schemeClr val="accent1"/>
              </a:solidFill>
            </a:endParaRPr>
          </a:p>
          <a:p>
            <a:pPr indent="0" lvl="0" marL="0" rtl="0" algn="l">
              <a:spcBef>
                <a:spcPts val="1200"/>
              </a:spcBef>
              <a:spcAft>
                <a:spcPts val="1200"/>
              </a:spcAft>
              <a:buNone/>
            </a:pPr>
            <a:r>
              <a:rPr lang="en-US" sz="1800">
                <a:solidFill>
                  <a:schemeClr val="accent1"/>
                </a:solidFill>
              </a:rPr>
              <a:t>Group each transaction by the user_id to see the quantity of each transaction </a:t>
            </a:r>
            <a:endParaRPr sz="1800">
              <a:solidFill>
                <a:schemeClr val="accent1"/>
              </a:solidFill>
            </a:endParaRPr>
          </a:p>
        </p:txBody>
      </p:sp>
      <p:sp>
        <p:nvSpPr>
          <p:cNvPr id="214" name="Google Shape;214;g2f062fd8ba6_1_0"/>
          <p:cNvSpPr/>
          <p:nvPr/>
        </p:nvSpPr>
        <p:spPr>
          <a:xfrm>
            <a:off x="522800" y="5042525"/>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solidFill>
                  <a:schemeClr val="lt1"/>
                </a:solidFill>
                <a:latin typeface="Lato"/>
                <a:ea typeface="Lato"/>
                <a:cs typeface="Lato"/>
                <a:sym typeface="Lato"/>
              </a:rPr>
              <a:t>Create user_id matrix</a:t>
            </a:r>
            <a:endParaRPr sz="1900">
              <a:solidFill>
                <a:schemeClr val="lt1"/>
              </a:solidFill>
              <a:latin typeface="Lato"/>
              <a:ea typeface="Lato"/>
              <a:cs typeface="Lato"/>
              <a:sym typeface="Lato"/>
            </a:endParaRPr>
          </a:p>
        </p:txBody>
      </p:sp>
      <p:sp>
        <p:nvSpPr>
          <p:cNvPr id="215" name="Google Shape;215;g2f062fd8ba6_1_0"/>
          <p:cNvSpPr txBox="1"/>
          <p:nvPr/>
        </p:nvSpPr>
        <p:spPr>
          <a:xfrm>
            <a:off x="2055075" y="5067200"/>
            <a:ext cx="5481000" cy="14469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800">
                <a:solidFill>
                  <a:schemeClr val="accent1"/>
                </a:solidFill>
              </a:rPr>
              <a:t>Create a matrix based on the user_id to the flat_type</a:t>
            </a:r>
            <a:endParaRPr b="1" sz="1800">
              <a:solidFill>
                <a:schemeClr val="accent1"/>
              </a:solidFill>
            </a:endParaRPr>
          </a:p>
          <a:p>
            <a:pPr indent="0" lvl="0" marL="0" rtl="0" algn="l">
              <a:spcBef>
                <a:spcPts val="1200"/>
              </a:spcBef>
              <a:spcAft>
                <a:spcPts val="1200"/>
              </a:spcAft>
              <a:buNone/>
            </a:pPr>
            <a:r>
              <a:rPr lang="en-US" sz="1800">
                <a:solidFill>
                  <a:schemeClr val="accent1"/>
                </a:solidFill>
              </a:rPr>
              <a:t>Using user_id to flat_type matrix, and convert the nan to zero values</a:t>
            </a:r>
            <a:endParaRPr sz="1800">
              <a:solidFill>
                <a:schemeClr val="accent1"/>
              </a:solidFill>
            </a:endParaRPr>
          </a:p>
        </p:txBody>
      </p:sp>
      <p:pic>
        <p:nvPicPr>
          <p:cNvPr id="216" name="Google Shape;216;g2f062fd8ba6_1_0"/>
          <p:cNvPicPr preferRelativeResize="0"/>
          <p:nvPr/>
        </p:nvPicPr>
        <p:blipFill>
          <a:blip r:embed="rId3">
            <a:alphaModFix/>
          </a:blip>
          <a:stretch>
            <a:fillRect/>
          </a:stretch>
        </p:blipFill>
        <p:spPr>
          <a:xfrm>
            <a:off x="8187050" y="2627725"/>
            <a:ext cx="3656274" cy="2352851"/>
          </a:xfrm>
          <a:prstGeom prst="rect">
            <a:avLst/>
          </a:prstGeom>
          <a:noFill/>
          <a:ln>
            <a:noFill/>
          </a:ln>
        </p:spPr>
      </p:pic>
      <p:pic>
        <p:nvPicPr>
          <p:cNvPr id="217" name="Google Shape;217;g2f062fd8ba6_1_0"/>
          <p:cNvPicPr preferRelativeResize="0"/>
          <p:nvPr/>
        </p:nvPicPr>
        <p:blipFill>
          <a:blip r:embed="rId4">
            <a:alphaModFix/>
          </a:blip>
          <a:stretch>
            <a:fillRect/>
          </a:stretch>
        </p:blipFill>
        <p:spPr>
          <a:xfrm>
            <a:off x="7941124" y="5286050"/>
            <a:ext cx="3926875" cy="1104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221" name="Shape 221"/>
        <p:cNvGrpSpPr/>
        <p:nvPr/>
      </p:nvGrpSpPr>
      <p:grpSpPr>
        <a:xfrm>
          <a:off x="0" y="0"/>
          <a:ext cx="0" cy="0"/>
          <a:chOff x="0" y="0"/>
          <a:chExt cx="0" cy="0"/>
        </a:xfrm>
      </p:grpSpPr>
      <p:sp>
        <p:nvSpPr>
          <p:cNvPr id="222" name="Google Shape;222;g2ed7c3ae8e5_0_59"/>
          <p:cNvSpPr txBox="1"/>
          <p:nvPr/>
        </p:nvSpPr>
        <p:spPr>
          <a:xfrm>
            <a:off x="923575" y="438875"/>
            <a:ext cx="8577300" cy="17313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2200">
                <a:solidFill>
                  <a:schemeClr val="accent1"/>
                </a:solidFill>
              </a:rPr>
              <a:t>Data Transformation - Fariz :</a:t>
            </a:r>
            <a:endParaRPr sz="400">
              <a:solidFill>
                <a:schemeClr val="accent1"/>
              </a:solidFill>
            </a:endParaRPr>
          </a:p>
          <a:p>
            <a:pPr indent="0" lvl="0" marL="0" rtl="0" algn="l">
              <a:spcBef>
                <a:spcPts val="1200"/>
              </a:spcBef>
              <a:spcAft>
                <a:spcPts val="0"/>
              </a:spcAft>
              <a:buNone/>
            </a:pPr>
            <a:r>
              <a:rPr b="1" lang="en-US" sz="1800">
                <a:solidFill>
                  <a:schemeClr val="accent1"/>
                </a:solidFill>
              </a:rPr>
              <a:t>Handle Missing Values   </a:t>
            </a:r>
            <a:r>
              <a:rPr lang="en-US" sz="1800">
                <a:solidFill>
                  <a:schemeClr val="accent1"/>
                </a:solidFill>
              </a:rPr>
              <a:t>Drop ‘remaining_lease’ column because of missing values. Replace 'MULTI GENERATION' with 'MULTI-GENERATION' in the 'flat_type' column</a:t>
            </a:r>
            <a:endParaRPr sz="1800">
              <a:solidFill>
                <a:schemeClr val="accent1"/>
              </a:solidFill>
            </a:endParaRPr>
          </a:p>
          <a:p>
            <a:pPr indent="0" lvl="0" marL="0" rtl="0" algn="l">
              <a:spcBef>
                <a:spcPts val="1200"/>
              </a:spcBef>
              <a:spcAft>
                <a:spcPts val="0"/>
              </a:spcAft>
              <a:buNone/>
            </a:pPr>
            <a:r>
              <a:rPr b="1" lang="en-US" sz="1800">
                <a:solidFill>
                  <a:schemeClr val="accent1"/>
                </a:solidFill>
              </a:rPr>
              <a:t>Feature Engineering   </a:t>
            </a:r>
            <a:r>
              <a:rPr lang="en-US" sz="1800">
                <a:solidFill>
                  <a:schemeClr val="accent1"/>
                </a:solidFill>
              </a:rPr>
              <a:t>Extract additional features such as the year from the 'month' column. Add new column ‘year’</a:t>
            </a:r>
            <a:endParaRPr sz="1800">
              <a:solidFill>
                <a:schemeClr val="accent1"/>
              </a:solidFill>
            </a:endParaRPr>
          </a:p>
          <a:p>
            <a:pPr indent="0" lvl="0" marL="0" rtl="0" algn="l">
              <a:spcBef>
                <a:spcPts val="1200"/>
              </a:spcBef>
              <a:spcAft>
                <a:spcPts val="0"/>
              </a:spcAft>
              <a:buNone/>
            </a:pPr>
            <a:r>
              <a:rPr b="1" lang="en-US" sz="1800">
                <a:solidFill>
                  <a:schemeClr val="accent1"/>
                </a:solidFill>
              </a:rPr>
              <a:t>Create Target Variable   </a:t>
            </a:r>
            <a:r>
              <a:rPr lang="en-US" sz="1800">
                <a:solidFill>
                  <a:schemeClr val="accent1"/>
                </a:solidFill>
              </a:rPr>
              <a:t>Define price ranges low, medium, high. Add new column to represent these price</a:t>
            </a:r>
            <a:endParaRPr sz="1800">
              <a:solidFill>
                <a:schemeClr val="accent1"/>
              </a:solidFill>
            </a:endParaRPr>
          </a:p>
          <a:p>
            <a:pPr indent="0" lvl="0" marL="0" rtl="0" algn="l">
              <a:spcBef>
                <a:spcPts val="1200"/>
              </a:spcBef>
              <a:spcAft>
                <a:spcPts val="0"/>
              </a:spcAft>
              <a:buNone/>
            </a:pPr>
            <a:r>
              <a:rPr b="1" lang="en-US" sz="1800">
                <a:solidFill>
                  <a:schemeClr val="accent1"/>
                </a:solidFill>
              </a:rPr>
              <a:t>Normalize Data   </a:t>
            </a:r>
            <a:r>
              <a:rPr lang="en-US" sz="1800">
                <a:solidFill>
                  <a:schemeClr val="accent1"/>
                </a:solidFill>
              </a:rPr>
              <a:t>Standardize numerical features for 'town', 'flat_type', 'floor_area_sqm', 'lease_commence_date', 'year' and 'month_num' column. Making them suitable for use in Random Forest Classifier</a:t>
            </a:r>
            <a:endParaRPr sz="1800">
              <a:solidFill>
                <a:schemeClr val="accent1"/>
              </a:solidFill>
            </a:endParaRPr>
          </a:p>
          <a:p>
            <a:pPr indent="0" lvl="0" marL="0" rtl="0" algn="l">
              <a:spcBef>
                <a:spcPts val="1200"/>
              </a:spcBef>
              <a:spcAft>
                <a:spcPts val="0"/>
              </a:spcAft>
              <a:buNone/>
            </a:pPr>
            <a:r>
              <a:rPr b="1" lang="en-US" sz="1800">
                <a:solidFill>
                  <a:schemeClr val="accent1"/>
                </a:solidFill>
              </a:rPr>
              <a:t>Model Evaluation   </a:t>
            </a:r>
            <a:r>
              <a:rPr lang="en-US" sz="1800">
                <a:solidFill>
                  <a:schemeClr val="accent1"/>
                </a:solidFill>
              </a:rPr>
              <a:t>Use ‘train_test_split’ function to divide the data into training and testing data. A Random Forest Classifier is trained on the training data. The model is evaluated on the testing data set using ‘classification_report’ and ‘accuracy_score’</a:t>
            </a:r>
            <a:endParaRPr sz="1800">
              <a:solidFill>
                <a:schemeClr val="accent1"/>
              </a:solidFill>
            </a:endParaRPr>
          </a:p>
          <a:p>
            <a:pPr indent="0" lvl="0" marL="0" rtl="0" algn="l">
              <a:spcBef>
                <a:spcPts val="1200"/>
              </a:spcBef>
              <a:spcAft>
                <a:spcPts val="0"/>
              </a:spcAft>
              <a:buNone/>
            </a:pPr>
            <a:r>
              <a:t/>
            </a:r>
            <a:endParaRPr sz="1800">
              <a:solidFill>
                <a:schemeClr val="accent1"/>
              </a:solidFill>
            </a:endParaRPr>
          </a:p>
          <a:p>
            <a:pPr indent="0" lvl="0" marL="0" rtl="0" algn="l">
              <a:spcBef>
                <a:spcPts val="1200"/>
              </a:spcBef>
              <a:spcAft>
                <a:spcPts val="0"/>
              </a:spcAft>
              <a:buNone/>
            </a:pPr>
            <a:r>
              <a:t/>
            </a:r>
            <a:endParaRPr sz="1800">
              <a:solidFill>
                <a:schemeClr val="accent1"/>
              </a:solidFill>
            </a:endParaRPr>
          </a:p>
          <a:p>
            <a:pPr indent="0" lvl="0" marL="0" rtl="0" algn="l">
              <a:spcBef>
                <a:spcPts val="1200"/>
              </a:spcBef>
              <a:spcAft>
                <a:spcPts val="0"/>
              </a:spcAft>
              <a:buNone/>
            </a:pPr>
            <a:r>
              <a:t/>
            </a:r>
            <a:endParaRPr sz="1800">
              <a:solidFill>
                <a:schemeClr val="accent1"/>
              </a:solidFill>
            </a:endParaRPr>
          </a:p>
          <a:p>
            <a:pPr indent="0" lvl="0" marL="0" rtl="0" algn="l">
              <a:spcBef>
                <a:spcPts val="1200"/>
              </a:spcBef>
              <a:spcAft>
                <a:spcPts val="0"/>
              </a:spcAft>
              <a:buNone/>
            </a:pPr>
            <a:r>
              <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sz="1800">
              <a:solidFill>
                <a:schemeClr val="accent1"/>
              </a:solidFill>
            </a:endParaRPr>
          </a:p>
          <a:p>
            <a:pPr indent="0" lvl="0" marL="0" rtl="0" algn="l">
              <a:spcBef>
                <a:spcPts val="1200"/>
              </a:spcBef>
              <a:spcAft>
                <a:spcPts val="0"/>
              </a:spcAft>
              <a:buNone/>
            </a:pPr>
            <a:r>
              <a:t/>
            </a:r>
            <a:endParaRPr sz="1800">
              <a:solidFill>
                <a:schemeClr val="accent1"/>
              </a:solidFill>
            </a:endParaRPr>
          </a:p>
          <a:p>
            <a:pPr indent="0" lvl="0" marL="0" rtl="0" algn="l">
              <a:spcBef>
                <a:spcPts val="1200"/>
              </a:spcBef>
              <a:spcAft>
                <a:spcPts val="0"/>
              </a:spcAft>
              <a:buNone/>
            </a:pPr>
            <a:r>
              <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26" name="Shape 226"/>
        <p:cNvGrpSpPr/>
        <p:nvPr/>
      </p:nvGrpSpPr>
      <p:grpSpPr>
        <a:xfrm>
          <a:off x="0" y="0"/>
          <a:ext cx="0" cy="0"/>
          <a:chOff x="0" y="0"/>
          <a:chExt cx="0" cy="0"/>
        </a:xfrm>
      </p:grpSpPr>
      <p:pic>
        <p:nvPicPr>
          <p:cNvPr id="227" name="Google Shape;227;g2ef2cfb9c1d_3_2"/>
          <p:cNvPicPr preferRelativeResize="0"/>
          <p:nvPr/>
        </p:nvPicPr>
        <p:blipFill>
          <a:blip r:embed="rId3">
            <a:alphaModFix/>
          </a:blip>
          <a:stretch>
            <a:fillRect/>
          </a:stretch>
        </p:blipFill>
        <p:spPr>
          <a:xfrm>
            <a:off x="206300" y="675600"/>
            <a:ext cx="6073400" cy="5950075"/>
          </a:xfrm>
          <a:prstGeom prst="rect">
            <a:avLst/>
          </a:prstGeom>
          <a:noFill/>
          <a:ln>
            <a:noFill/>
          </a:ln>
        </p:spPr>
      </p:pic>
      <p:sp>
        <p:nvSpPr>
          <p:cNvPr id="228" name="Google Shape;228;g2ef2cfb9c1d_3_2"/>
          <p:cNvSpPr txBox="1"/>
          <p:nvPr/>
        </p:nvSpPr>
        <p:spPr>
          <a:xfrm>
            <a:off x="206300" y="152400"/>
            <a:ext cx="49692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Handle Missing Values by Fariz</a:t>
            </a:r>
            <a:endParaRPr/>
          </a:p>
        </p:txBody>
      </p:sp>
      <p:pic>
        <p:nvPicPr>
          <p:cNvPr id="229" name="Google Shape;229;g2ef2cfb9c1d_3_2"/>
          <p:cNvPicPr preferRelativeResize="0"/>
          <p:nvPr/>
        </p:nvPicPr>
        <p:blipFill>
          <a:blip r:embed="rId4">
            <a:alphaModFix/>
          </a:blip>
          <a:stretch>
            <a:fillRect/>
          </a:stretch>
        </p:blipFill>
        <p:spPr>
          <a:xfrm>
            <a:off x="6468600" y="675600"/>
            <a:ext cx="5571000" cy="5913750"/>
          </a:xfrm>
          <a:prstGeom prst="rect">
            <a:avLst/>
          </a:prstGeom>
          <a:noFill/>
          <a:ln>
            <a:noFill/>
          </a:ln>
        </p:spPr>
      </p:pic>
      <p:sp>
        <p:nvSpPr>
          <p:cNvPr id="230" name="Google Shape;230;g2ef2cfb9c1d_3_2"/>
          <p:cNvSpPr txBox="1"/>
          <p:nvPr/>
        </p:nvSpPr>
        <p:spPr>
          <a:xfrm>
            <a:off x="6468600" y="152400"/>
            <a:ext cx="55710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Feature Engineering Split year/month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g2ef2cfb9c1d_3_8"/>
          <p:cNvPicPr preferRelativeResize="0"/>
          <p:nvPr/>
        </p:nvPicPr>
        <p:blipFill>
          <a:blip r:embed="rId3">
            <a:alphaModFix/>
          </a:blip>
          <a:stretch>
            <a:fillRect/>
          </a:stretch>
        </p:blipFill>
        <p:spPr>
          <a:xfrm>
            <a:off x="181450" y="864350"/>
            <a:ext cx="5633300" cy="5781525"/>
          </a:xfrm>
          <a:prstGeom prst="rect">
            <a:avLst/>
          </a:prstGeom>
          <a:noFill/>
          <a:ln>
            <a:noFill/>
          </a:ln>
        </p:spPr>
      </p:pic>
      <p:pic>
        <p:nvPicPr>
          <p:cNvPr id="236" name="Google Shape;236;g2ef2cfb9c1d_3_8"/>
          <p:cNvPicPr preferRelativeResize="0"/>
          <p:nvPr/>
        </p:nvPicPr>
        <p:blipFill>
          <a:blip r:embed="rId4">
            <a:alphaModFix/>
          </a:blip>
          <a:stretch>
            <a:fillRect/>
          </a:stretch>
        </p:blipFill>
        <p:spPr>
          <a:xfrm>
            <a:off x="6061775" y="950250"/>
            <a:ext cx="5951252" cy="5695626"/>
          </a:xfrm>
          <a:prstGeom prst="rect">
            <a:avLst/>
          </a:prstGeom>
          <a:noFill/>
          <a:ln>
            <a:noFill/>
          </a:ln>
        </p:spPr>
      </p:pic>
      <p:sp>
        <p:nvSpPr>
          <p:cNvPr id="237" name="Google Shape;237;g2ef2cfb9c1d_3_8"/>
          <p:cNvSpPr txBox="1"/>
          <p:nvPr/>
        </p:nvSpPr>
        <p:spPr>
          <a:xfrm>
            <a:off x="3638450" y="253975"/>
            <a:ext cx="62445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Create Target Variable low/mid/high by Fariz</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g2ef2cfb9c1d_3_18"/>
          <p:cNvPicPr preferRelativeResize="0"/>
          <p:nvPr/>
        </p:nvPicPr>
        <p:blipFill>
          <a:blip r:embed="rId3">
            <a:alphaModFix/>
          </a:blip>
          <a:stretch>
            <a:fillRect/>
          </a:stretch>
        </p:blipFill>
        <p:spPr>
          <a:xfrm>
            <a:off x="152400" y="557950"/>
            <a:ext cx="11793874" cy="2513624"/>
          </a:xfrm>
          <a:prstGeom prst="rect">
            <a:avLst/>
          </a:prstGeom>
          <a:noFill/>
          <a:ln>
            <a:noFill/>
          </a:ln>
        </p:spPr>
      </p:pic>
      <p:pic>
        <p:nvPicPr>
          <p:cNvPr id="243" name="Google Shape;243;g2ef2cfb9c1d_3_18"/>
          <p:cNvPicPr preferRelativeResize="0"/>
          <p:nvPr/>
        </p:nvPicPr>
        <p:blipFill>
          <a:blip r:embed="rId4">
            <a:alphaModFix/>
          </a:blip>
          <a:stretch>
            <a:fillRect/>
          </a:stretch>
        </p:blipFill>
        <p:spPr>
          <a:xfrm>
            <a:off x="152400" y="3216875"/>
            <a:ext cx="11793874" cy="3480074"/>
          </a:xfrm>
          <a:prstGeom prst="rect">
            <a:avLst/>
          </a:prstGeom>
          <a:noFill/>
          <a:ln>
            <a:noFill/>
          </a:ln>
        </p:spPr>
      </p:pic>
      <p:sp>
        <p:nvSpPr>
          <p:cNvPr id="244" name="Google Shape;244;g2ef2cfb9c1d_3_18"/>
          <p:cNvSpPr txBox="1"/>
          <p:nvPr/>
        </p:nvSpPr>
        <p:spPr>
          <a:xfrm>
            <a:off x="152400" y="34750"/>
            <a:ext cx="52917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Average Resale Price</a:t>
            </a:r>
            <a:r>
              <a:rPr b="1" lang="en-US" sz="2200">
                <a:solidFill>
                  <a:schemeClr val="accent1"/>
                </a:solidFill>
              </a:rPr>
              <a:t> Town by Fariz</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g2ef2cfb9c1d_3_23"/>
          <p:cNvPicPr preferRelativeResize="0"/>
          <p:nvPr/>
        </p:nvPicPr>
        <p:blipFill>
          <a:blip r:embed="rId3">
            <a:alphaModFix/>
          </a:blip>
          <a:stretch>
            <a:fillRect/>
          </a:stretch>
        </p:blipFill>
        <p:spPr>
          <a:xfrm>
            <a:off x="152400" y="557950"/>
            <a:ext cx="11887201" cy="2557201"/>
          </a:xfrm>
          <a:prstGeom prst="rect">
            <a:avLst/>
          </a:prstGeom>
          <a:noFill/>
          <a:ln>
            <a:noFill/>
          </a:ln>
        </p:spPr>
      </p:pic>
      <p:pic>
        <p:nvPicPr>
          <p:cNvPr id="250" name="Google Shape;250;g2ef2cfb9c1d_3_23"/>
          <p:cNvPicPr preferRelativeResize="0"/>
          <p:nvPr/>
        </p:nvPicPr>
        <p:blipFill>
          <a:blip r:embed="rId4">
            <a:alphaModFix/>
          </a:blip>
          <a:stretch>
            <a:fillRect/>
          </a:stretch>
        </p:blipFill>
        <p:spPr>
          <a:xfrm>
            <a:off x="152400" y="3202325"/>
            <a:ext cx="11887201" cy="3503274"/>
          </a:xfrm>
          <a:prstGeom prst="rect">
            <a:avLst/>
          </a:prstGeom>
          <a:noFill/>
          <a:ln>
            <a:noFill/>
          </a:ln>
        </p:spPr>
      </p:pic>
      <p:sp>
        <p:nvSpPr>
          <p:cNvPr id="251" name="Google Shape;251;g2ef2cfb9c1d_3_23"/>
          <p:cNvSpPr txBox="1"/>
          <p:nvPr/>
        </p:nvSpPr>
        <p:spPr>
          <a:xfrm>
            <a:off x="152400" y="93000"/>
            <a:ext cx="69990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Average Resale Price HDB Flat Type by Fariz</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g2ef2cfb9c1d_3_28"/>
          <p:cNvPicPr preferRelativeResize="0"/>
          <p:nvPr/>
        </p:nvPicPr>
        <p:blipFill>
          <a:blip r:embed="rId3">
            <a:alphaModFix/>
          </a:blip>
          <a:stretch>
            <a:fillRect/>
          </a:stretch>
        </p:blipFill>
        <p:spPr>
          <a:xfrm>
            <a:off x="152400" y="1211775"/>
            <a:ext cx="6054676" cy="5406601"/>
          </a:xfrm>
          <a:prstGeom prst="rect">
            <a:avLst/>
          </a:prstGeom>
          <a:noFill/>
          <a:ln>
            <a:noFill/>
          </a:ln>
        </p:spPr>
      </p:pic>
      <p:pic>
        <p:nvPicPr>
          <p:cNvPr id="257" name="Google Shape;257;g2ef2cfb9c1d_3_28"/>
          <p:cNvPicPr preferRelativeResize="0"/>
          <p:nvPr/>
        </p:nvPicPr>
        <p:blipFill>
          <a:blip r:embed="rId4">
            <a:alphaModFix/>
          </a:blip>
          <a:stretch>
            <a:fillRect/>
          </a:stretch>
        </p:blipFill>
        <p:spPr>
          <a:xfrm>
            <a:off x="6374025" y="1211775"/>
            <a:ext cx="5680123" cy="5406600"/>
          </a:xfrm>
          <a:prstGeom prst="rect">
            <a:avLst/>
          </a:prstGeom>
          <a:noFill/>
          <a:ln>
            <a:noFill/>
          </a:ln>
        </p:spPr>
      </p:pic>
      <p:sp>
        <p:nvSpPr>
          <p:cNvPr id="258" name="Google Shape;258;g2ef2cfb9c1d_3_28"/>
          <p:cNvSpPr txBox="1"/>
          <p:nvPr/>
        </p:nvSpPr>
        <p:spPr>
          <a:xfrm>
            <a:off x="152400" y="58125"/>
            <a:ext cx="42456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Normalize Data by Fariz</a:t>
            </a:r>
            <a:endParaRPr/>
          </a:p>
        </p:txBody>
      </p:sp>
      <p:sp>
        <p:nvSpPr>
          <p:cNvPr id="259" name="Google Shape;259;g2ef2cfb9c1d_3_28"/>
          <p:cNvSpPr txBox="1"/>
          <p:nvPr/>
        </p:nvSpPr>
        <p:spPr>
          <a:xfrm>
            <a:off x="152400" y="581325"/>
            <a:ext cx="30000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Model Evaluation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g2ef2cfb9c1d_3_37"/>
          <p:cNvPicPr preferRelativeResize="0"/>
          <p:nvPr/>
        </p:nvPicPr>
        <p:blipFill>
          <a:blip r:embed="rId3">
            <a:alphaModFix/>
          </a:blip>
          <a:stretch>
            <a:fillRect/>
          </a:stretch>
        </p:blipFill>
        <p:spPr>
          <a:xfrm>
            <a:off x="152400" y="748100"/>
            <a:ext cx="11887201" cy="2599525"/>
          </a:xfrm>
          <a:prstGeom prst="rect">
            <a:avLst/>
          </a:prstGeom>
          <a:noFill/>
          <a:ln>
            <a:noFill/>
          </a:ln>
        </p:spPr>
      </p:pic>
      <p:pic>
        <p:nvPicPr>
          <p:cNvPr id="265" name="Google Shape;265;g2ef2cfb9c1d_3_37"/>
          <p:cNvPicPr preferRelativeResize="0"/>
          <p:nvPr/>
        </p:nvPicPr>
        <p:blipFill>
          <a:blip r:embed="rId4">
            <a:alphaModFix/>
          </a:blip>
          <a:stretch>
            <a:fillRect/>
          </a:stretch>
        </p:blipFill>
        <p:spPr>
          <a:xfrm>
            <a:off x="152400" y="3500025"/>
            <a:ext cx="11887201" cy="3205576"/>
          </a:xfrm>
          <a:prstGeom prst="rect">
            <a:avLst/>
          </a:prstGeom>
          <a:noFill/>
          <a:ln>
            <a:noFill/>
          </a:ln>
        </p:spPr>
      </p:pic>
      <p:sp>
        <p:nvSpPr>
          <p:cNvPr id="266" name="Google Shape;266;g2ef2cfb9c1d_3_37"/>
          <p:cNvSpPr txBox="1"/>
          <p:nvPr/>
        </p:nvSpPr>
        <p:spPr>
          <a:xfrm>
            <a:off x="152400" y="0"/>
            <a:ext cx="37590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Model Evaluation by Fariz</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3"/>
          <p:cNvSpPr txBox="1"/>
          <p:nvPr>
            <p:ph type="title"/>
          </p:nvPr>
        </p:nvSpPr>
        <p:spPr>
          <a:xfrm>
            <a:off x="566675" y="1629850"/>
            <a:ext cx="11289900" cy="30723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Clr>
                <a:srgbClr val="000000"/>
              </a:buClr>
              <a:buSzPts val="1800"/>
              <a:buFont typeface="Arial"/>
              <a:buNone/>
            </a:pPr>
            <a:r>
              <a:rPr lang="en-US" sz="3600">
                <a:solidFill>
                  <a:srgbClr val="000000"/>
                </a:solidFill>
                <a:latin typeface="Arial"/>
                <a:ea typeface="Arial"/>
                <a:cs typeface="Arial"/>
                <a:sym typeface="Arial"/>
              </a:rPr>
              <a:t>Business Goal :</a:t>
            </a:r>
            <a:endParaRPr b="0" sz="3600">
              <a:solidFill>
                <a:srgbClr val="000000"/>
              </a:solidFill>
              <a:latin typeface="Arial"/>
              <a:ea typeface="Arial"/>
              <a:cs typeface="Arial"/>
              <a:sym typeface="Arial"/>
            </a:endParaRPr>
          </a:p>
          <a:p>
            <a:pPr indent="0" lvl="0" marL="0" rtl="0" algn="l">
              <a:spcBef>
                <a:spcPts val="0"/>
              </a:spcBef>
              <a:spcAft>
                <a:spcPts val="0"/>
              </a:spcAft>
              <a:buNone/>
            </a:pPr>
            <a:r>
              <a:rPr b="0" lang="en-US" sz="3200">
                <a:latin typeface="Arial"/>
                <a:ea typeface="Arial"/>
                <a:cs typeface="Arial"/>
                <a:sym typeface="Arial"/>
              </a:rPr>
              <a:t>Empowering </a:t>
            </a:r>
            <a:r>
              <a:rPr b="0" lang="en-US" sz="3200" u="sng">
                <a:latin typeface="Arial"/>
                <a:ea typeface="Arial"/>
                <a:cs typeface="Arial"/>
                <a:sym typeface="Arial"/>
              </a:rPr>
              <a:t>married couples</a:t>
            </a:r>
            <a:r>
              <a:rPr b="0" lang="en-US" sz="3200">
                <a:latin typeface="Arial"/>
                <a:ea typeface="Arial"/>
                <a:cs typeface="Arial"/>
                <a:sym typeface="Arial"/>
              </a:rPr>
              <a:t> with predictive insights into HDB resale prices to best prepare them in decision-making and strategic planning.</a:t>
            </a:r>
            <a:endParaRPr sz="1700">
              <a:latin typeface="Arial"/>
              <a:ea typeface="Arial"/>
              <a:cs typeface="Arial"/>
              <a:sym typeface="Arial"/>
            </a:endParaRPr>
          </a:p>
        </p:txBody>
      </p:sp>
      <p:sp>
        <p:nvSpPr>
          <p:cNvPr id="98" name="Google Shape;98;p3"/>
          <p:cNvSpPr txBox="1"/>
          <p:nvPr>
            <p:ph type="title"/>
          </p:nvPr>
        </p:nvSpPr>
        <p:spPr>
          <a:xfrm>
            <a:off x="594450" y="924350"/>
            <a:ext cx="11003100" cy="9015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b="0" lang="en-US" sz="2400">
                <a:solidFill>
                  <a:srgbClr val="000000"/>
                </a:solidFill>
                <a:latin typeface="Arial"/>
                <a:ea typeface="Arial"/>
                <a:cs typeface="Arial"/>
                <a:sym typeface="Arial"/>
              </a:rPr>
              <a:t>Couples in Singapore require insights into the every increasing cost of HDB resale prices in Singapore. </a:t>
            </a:r>
            <a:endParaRPr sz="2000">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id="271" name="Google Shape;271;g281435c9eb2_0_0"/>
          <p:cNvPicPr preferRelativeResize="0"/>
          <p:nvPr/>
        </p:nvPicPr>
        <p:blipFill>
          <a:blip r:embed="rId3">
            <a:alphaModFix/>
          </a:blip>
          <a:stretch>
            <a:fillRect/>
          </a:stretch>
        </p:blipFill>
        <p:spPr>
          <a:xfrm>
            <a:off x="152400" y="601650"/>
            <a:ext cx="11887201" cy="3181900"/>
          </a:xfrm>
          <a:prstGeom prst="rect">
            <a:avLst/>
          </a:prstGeom>
          <a:noFill/>
          <a:ln>
            <a:noFill/>
          </a:ln>
        </p:spPr>
      </p:pic>
      <p:pic>
        <p:nvPicPr>
          <p:cNvPr id="272" name="Google Shape;272;g281435c9eb2_0_0"/>
          <p:cNvPicPr preferRelativeResize="0"/>
          <p:nvPr/>
        </p:nvPicPr>
        <p:blipFill>
          <a:blip r:embed="rId4">
            <a:alphaModFix/>
          </a:blip>
          <a:stretch>
            <a:fillRect/>
          </a:stretch>
        </p:blipFill>
        <p:spPr>
          <a:xfrm>
            <a:off x="152400" y="4429951"/>
            <a:ext cx="11887201" cy="2101156"/>
          </a:xfrm>
          <a:prstGeom prst="rect">
            <a:avLst/>
          </a:prstGeom>
          <a:noFill/>
          <a:ln>
            <a:noFill/>
          </a:ln>
        </p:spPr>
      </p:pic>
      <p:sp>
        <p:nvSpPr>
          <p:cNvPr id="273" name="Google Shape;273;g281435c9eb2_0_0"/>
          <p:cNvSpPr txBox="1"/>
          <p:nvPr/>
        </p:nvSpPr>
        <p:spPr>
          <a:xfrm>
            <a:off x="0" y="78450"/>
            <a:ext cx="55824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User Interaction</a:t>
            </a:r>
            <a:r>
              <a:rPr b="1" lang="en-US" sz="2200">
                <a:solidFill>
                  <a:schemeClr val="accent1"/>
                </a:solidFill>
              </a:rPr>
              <a:t> by Fariz</a:t>
            </a:r>
            <a:endParaRPr/>
          </a:p>
        </p:txBody>
      </p:sp>
      <p:sp>
        <p:nvSpPr>
          <p:cNvPr id="274" name="Google Shape;274;g281435c9eb2_0_0"/>
          <p:cNvSpPr txBox="1"/>
          <p:nvPr/>
        </p:nvSpPr>
        <p:spPr>
          <a:xfrm>
            <a:off x="152400" y="3783550"/>
            <a:ext cx="4616100" cy="523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b="1" lang="en-US" sz="2200">
                <a:solidFill>
                  <a:schemeClr val="accent1"/>
                </a:solidFill>
              </a:rPr>
              <a:t>Example of User Interaction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2ef2cfb9c1d_3_44"/>
          <p:cNvSpPr txBox="1"/>
          <p:nvPr/>
        </p:nvSpPr>
        <p:spPr>
          <a:xfrm>
            <a:off x="298675" y="485300"/>
            <a:ext cx="11362200" cy="609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t>Recommendations for Married Couples by Fariz</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US" sz="2400"/>
              <a:t>Assess Affordability:</a:t>
            </a:r>
            <a:endParaRPr sz="2400"/>
          </a:p>
          <a:p>
            <a:pPr indent="0" lvl="0" marL="0" rtl="0" algn="l">
              <a:spcBef>
                <a:spcPts val="0"/>
              </a:spcBef>
              <a:spcAft>
                <a:spcPts val="0"/>
              </a:spcAft>
              <a:buNone/>
            </a:pPr>
            <a:r>
              <a:rPr lang="en-US" sz="2400"/>
              <a:t>Use the model to determine if a flat falls into low, medium, or high price categories based on your budget.</a:t>
            </a:r>
            <a:endParaRPr sz="2400"/>
          </a:p>
          <a:p>
            <a:pPr indent="0" lvl="0" marL="0" rtl="0" algn="l">
              <a:spcBef>
                <a:spcPts val="0"/>
              </a:spcBef>
              <a:spcAft>
                <a:spcPts val="0"/>
              </a:spcAft>
              <a:buNone/>
            </a:pPr>
            <a:r>
              <a:rPr lang="en-US" sz="2400"/>
              <a:t>Focus on flats categorized as low or medium if you aim to stay within a budget friendly range.</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US" sz="2400"/>
              <a:t>Consider Location:</a:t>
            </a:r>
            <a:endParaRPr sz="2400"/>
          </a:p>
          <a:p>
            <a:pPr indent="0" lvl="0" marL="0" rtl="0" algn="l">
              <a:spcBef>
                <a:spcPts val="0"/>
              </a:spcBef>
              <a:spcAft>
                <a:spcPts val="0"/>
              </a:spcAft>
              <a:buNone/>
            </a:pPr>
            <a:r>
              <a:rPr lang="en-US" sz="2400"/>
              <a:t>Review the average resale prices in different towns to find affordable areas.</a:t>
            </a:r>
            <a:endParaRPr sz="2400"/>
          </a:p>
          <a:p>
            <a:pPr indent="0" lvl="0" marL="0" rtl="0" algn="l">
              <a:spcBef>
                <a:spcPts val="0"/>
              </a:spcBef>
              <a:spcAft>
                <a:spcPts val="0"/>
              </a:spcAft>
              <a:buNone/>
            </a:pPr>
            <a:r>
              <a:rPr lang="en-US" sz="2400"/>
              <a:t>Consider towns with lower average prices if affordability is a priority.</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US" sz="2400"/>
              <a:t>Flat Type Analysis:</a:t>
            </a:r>
            <a:endParaRPr sz="2400"/>
          </a:p>
          <a:p>
            <a:pPr indent="0" lvl="0" marL="0" rtl="0" algn="l">
              <a:spcBef>
                <a:spcPts val="0"/>
              </a:spcBef>
              <a:spcAft>
                <a:spcPts val="0"/>
              </a:spcAft>
              <a:buNone/>
            </a:pPr>
            <a:r>
              <a:rPr lang="en-US" sz="2400"/>
              <a:t>Evaluate different flat types 1-room or 2-room to see which fits your needs and budget.</a:t>
            </a:r>
            <a:endParaRPr sz="2400"/>
          </a:p>
          <a:p>
            <a:pPr indent="0" lvl="0" marL="0" rtl="0" algn="l">
              <a:spcBef>
                <a:spcPts val="0"/>
              </a:spcBef>
              <a:spcAft>
                <a:spcPts val="0"/>
              </a:spcAft>
              <a:buNone/>
            </a:pPr>
            <a:r>
              <a:rPr lang="en-US" sz="2400"/>
              <a:t>Smaller flats like 2-room often fall into lower price categories.</a:t>
            </a: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83" name="Shape 283"/>
        <p:cNvGrpSpPr/>
        <p:nvPr/>
      </p:nvGrpSpPr>
      <p:grpSpPr>
        <a:xfrm>
          <a:off x="0" y="0"/>
          <a:ext cx="0" cy="0"/>
          <a:chOff x="0" y="0"/>
          <a:chExt cx="0" cy="0"/>
        </a:xfrm>
      </p:grpSpPr>
      <p:sp>
        <p:nvSpPr>
          <p:cNvPr id="284" name="Google Shape;284;g2ed7c3ae8e5_0_63"/>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 Jia Ying:</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285" name="Google Shape;285;g2ed7c3ae8e5_0_63"/>
          <p:cNvSpPr txBox="1"/>
          <p:nvPr/>
        </p:nvSpPr>
        <p:spPr>
          <a:xfrm>
            <a:off x="882925" y="994725"/>
            <a:ext cx="10951800" cy="51564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336550" lvl="0" marL="457200" rtl="0" algn="just">
              <a:spcBef>
                <a:spcPts val="0"/>
              </a:spcBef>
              <a:spcAft>
                <a:spcPts val="0"/>
              </a:spcAft>
              <a:buSzPts val="1700"/>
              <a:buChar char="★"/>
            </a:pPr>
            <a:r>
              <a:rPr b="1" lang="en-US" sz="1700"/>
              <a:t>Extract 'Year' and 'Month Number' from the 'month' Column</a:t>
            </a:r>
            <a:endParaRPr b="1" sz="1700"/>
          </a:p>
          <a:p>
            <a:pPr indent="0" lvl="0" marL="457200" rtl="0" algn="just">
              <a:spcBef>
                <a:spcPts val="0"/>
              </a:spcBef>
              <a:spcAft>
                <a:spcPts val="0"/>
              </a:spcAft>
              <a:buNone/>
            </a:pPr>
            <a:r>
              <a:t/>
            </a:r>
            <a:endParaRPr b="1" sz="1700"/>
          </a:p>
          <a:p>
            <a:pPr indent="0" lvl="0" marL="0" rtl="0" algn="just">
              <a:spcBef>
                <a:spcPts val="0"/>
              </a:spcBef>
              <a:spcAft>
                <a:spcPts val="0"/>
              </a:spcAft>
              <a:buNone/>
            </a:pPr>
            <a:r>
              <a:rPr lang="en-US" sz="1700"/>
              <a:t>Separate the month column into two distinct columns: year and month_number. This process involves dividing the existing month column, which is formatted as "YYYY-MM", into individual columns for the year and the month</a:t>
            </a:r>
            <a:endParaRPr sz="1700"/>
          </a:p>
          <a:p>
            <a:pPr indent="0" lvl="0" marL="0" rtl="0" algn="just">
              <a:spcBef>
                <a:spcPts val="0"/>
              </a:spcBef>
              <a:spcAft>
                <a:spcPts val="0"/>
              </a:spcAft>
              <a:buNone/>
            </a:pPr>
            <a:r>
              <a:t/>
            </a:r>
            <a:endParaRPr sz="1700"/>
          </a:p>
          <a:p>
            <a:pPr indent="-336550" lvl="0" marL="457200" rtl="0" algn="just">
              <a:spcBef>
                <a:spcPts val="0"/>
              </a:spcBef>
              <a:spcAft>
                <a:spcPts val="0"/>
              </a:spcAft>
              <a:buSzPts val="1700"/>
              <a:buChar char="★"/>
            </a:pPr>
            <a:r>
              <a:rPr b="1" lang="en-US" sz="1700"/>
              <a:t>Convert 'Year' and 'Month Number' Columns to Integer Data Types</a:t>
            </a:r>
            <a:endParaRPr b="1" sz="1700"/>
          </a:p>
          <a:p>
            <a:pPr indent="0" lvl="0" marL="0" rtl="0" algn="just">
              <a:spcBef>
                <a:spcPts val="0"/>
              </a:spcBef>
              <a:spcAft>
                <a:spcPts val="0"/>
              </a:spcAft>
              <a:buNone/>
            </a:pPr>
            <a:r>
              <a:t/>
            </a:r>
            <a:endParaRPr sz="1700"/>
          </a:p>
          <a:p>
            <a:pPr indent="0" lvl="0" marL="0" rtl="0" algn="just">
              <a:spcBef>
                <a:spcPts val="0"/>
              </a:spcBef>
              <a:spcAft>
                <a:spcPts val="0"/>
              </a:spcAft>
              <a:buNone/>
            </a:pPr>
            <a:r>
              <a:rPr lang="en-US" sz="1700"/>
              <a:t>Convert the year and month_number columns to integer data types. This step is essential for accurate numerical analysis and operations:</a:t>
            </a:r>
            <a:endParaRPr sz="1700"/>
          </a:p>
          <a:p>
            <a:pPr indent="0" lvl="0" marL="0" rtl="0" algn="just">
              <a:spcBef>
                <a:spcPts val="0"/>
              </a:spcBef>
              <a:spcAft>
                <a:spcPts val="0"/>
              </a:spcAft>
              <a:buNone/>
            </a:pPr>
            <a:r>
              <a:t/>
            </a:r>
            <a:endParaRPr sz="1700"/>
          </a:p>
          <a:p>
            <a:pPr indent="-336550" lvl="0" marL="457200" rtl="0" algn="just">
              <a:spcBef>
                <a:spcPts val="0"/>
              </a:spcBef>
              <a:spcAft>
                <a:spcPts val="0"/>
              </a:spcAft>
              <a:buSzPts val="1700"/>
              <a:buChar char="★"/>
            </a:pPr>
            <a:r>
              <a:rPr b="1" lang="en-US" sz="1700"/>
              <a:t>Standardize 'Flat Type' Values to Uppercase</a:t>
            </a:r>
            <a:endParaRPr b="1" sz="1700"/>
          </a:p>
          <a:p>
            <a:pPr indent="0" lvl="0" marL="0" rtl="0" algn="just">
              <a:spcBef>
                <a:spcPts val="0"/>
              </a:spcBef>
              <a:spcAft>
                <a:spcPts val="0"/>
              </a:spcAft>
              <a:buNone/>
            </a:pPr>
            <a:r>
              <a:t/>
            </a:r>
            <a:endParaRPr sz="1700"/>
          </a:p>
          <a:p>
            <a:pPr indent="0" lvl="0" marL="0" rtl="0" algn="just">
              <a:spcBef>
                <a:spcPts val="0"/>
              </a:spcBef>
              <a:spcAft>
                <a:spcPts val="0"/>
              </a:spcAft>
              <a:buNone/>
            </a:pPr>
            <a:r>
              <a:rPr lang="en-US" sz="1700"/>
              <a:t>Ensure all entries in the Flat Type column are converted to uppercase. This normalization helps maintain consistency and prevents issues related to case sensitivity in text data.</a:t>
            </a:r>
            <a:endParaRPr sz="1700"/>
          </a:p>
          <a:p>
            <a:pPr indent="0" lvl="0" marL="0" rtl="0" algn="just">
              <a:spcBef>
                <a:spcPts val="0"/>
              </a:spcBef>
              <a:spcAft>
                <a:spcPts val="0"/>
              </a:spcAft>
              <a:buNone/>
            </a:pPr>
            <a:r>
              <a:t/>
            </a:r>
            <a:endParaRPr sz="1700"/>
          </a:p>
          <a:p>
            <a:pPr indent="-336550" lvl="0" marL="457200" rtl="0" algn="just">
              <a:spcBef>
                <a:spcPts val="0"/>
              </a:spcBef>
              <a:spcAft>
                <a:spcPts val="0"/>
              </a:spcAft>
              <a:buSzPts val="1700"/>
              <a:buChar char="★"/>
            </a:pPr>
            <a:r>
              <a:rPr b="1" lang="en-US" sz="1700"/>
              <a:t>Generating 'ds' Column: Converts 'Year' and 'Month Number' into a single datetime column</a:t>
            </a:r>
            <a:endParaRPr b="1" sz="1700"/>
          </a:p>
          <a:p>
            <a:pPr indent="-336550" lvl="0" marL="457200" rtl="0" algn="just">
              <a:spcBef>
                <a:spcPts val="0"/>
              </a:spcBef>
              <a:spcAft>
                <a:spcPts val="0"/>
              </a:spcAft>
              <a:buSzPts val="1700"/>
              <a:buChar char="★"/>
            </a:pPr>
            <a:r>
              <a:rPr b="1" lang="en-US" sz="1700"/>
              <a:t>Verifying the Data: Ensures the transformation is correct</a:t>
            </a:r>
            <a:endParaRPr b="1" sz="1700"/>
          </a:p>
          <a:p>
            <a:pPr indent="-336550" lvl="0" marL="457200" rtl="0" algn="just">
              <a:spcBef>
                <a:spcPts val="0"/>
              </a:spcBef>
              <a:spcAft>
                <a:spcPts val="0"/>
              </a:spcAft>
              <a:buSzPts val="1700"/>
              <a:buChar char="★"/>
            </a:pPr>
            <a:r>
              <a:rPr b="1" lang="en-US" sz="1700"/>
              <a:t>Model Initialization and Training: Uses the transformed data to train the forecasting model</a:t>
            </a:r>
            <a:endParaRPr b="1" sz="1700"/>
          </a:p>
          <a:p>
            <a:pPr indent="0" lvl="0" marL="0" rtl="0" algn="l">
              <a:spcBef>
                <a:spcPts val="0"/>
              </a:spcBef>
              <a:spcAft>
                <a:spcPts val="0"/>
              </a:spcAft>
              <a:buNone/>
            </a:pPr>
            <a:r>
              <a:t/>
            </a:r>
            <a:endParaRPr sz="17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89" name="Shape 289"/>
        <p:cNvGrpSpPr/>
        <p:nvPr/>
      </p:nvGrpSpPr>
      <p:grpSpPr>
        <a:xfrm>
          <a:off x="0" y="0"/>
          <a:ext cx="0" cy="0"/>
          <a:chOff x="0" y="0"/>
          <a:chExt cx="0" cy="0"/>
        </a:xfrm>
      </p:grpSpPr>
      <p:sp>
        <p:nvSpPr>
          <p:cNvPr id="290" name="Google Shape;290;g27a0cefbb29_0_0"/>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 Jia Ying:</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291" name="Google Shape;291;g27a0cefbb29_0_0"/>
          <p:cNvSpPr txBox="1"/>
          <p:nvPr/>
        </p:nvSpPr>
        <p:spPr>
          <a:xfrm>
            <a:off x="882925" y="994725"/>
            <a:ext cx="10951800" cy="14931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b="1" lang="en-US" sz="1700"/>
              <a:t>Extract 'Year' and 'Month Number' from the 'month' Column</a:t>
            </a:r>
            <a:endParaRPr b="1" sz="1700"/>
          </a:p>
          <a:p>
            <a:pPr indent="0" lvl="0" marL="457200" rtl="0" algn="just">
              <a:spcBef>
                <a:spcPts val="0"/>
              </a:spcBef>
              <a:spcAft>
                <a:spcPts val="0"/>
              </a:spcAft>
              <a:buNone/>
            </a:pPr>
            <a:r>
              <a:t/>
            </a:r>
            <a:endParaRPr b="1" sz="1700"/>
          </a:p>
          <a:p>
            <a:pPr indent="0" lvl="0" marL="0" rtl="0" algn="just">
              <a:spcBef>
                <a:spcPts val="0"/>
              </a:spcBef>
              <a:spcAft>
                <a:spcPts val="0"/>
              </a:spcAft>
              <a:buNone/>
            </a:pPr>
            <a:r>
              <a:rPr lang="en-US" sz="1700"/>
              <a:t>Separate the month column into two distinct columns: year and month_number. This process involves dividing the existing month column, which is formatted as "YYYY-MM", into individual columns for the year and the month</a:t>
            </a:r>
            <a:endParaRPr sz="1700"/>
          </a:p>
          <a:p>
            <a:pPr indent="0" lvl="0" marL="0" rtl="0" algn="l">
              <a:spcBef>
                <a:spcPts val="0"/>
              </a:spcBef>
              <a:spcAft>
                <a:spcPts val="0"/>
              </a:spcAft>
              <a:buNone/>
            </a:pPr>
            <a:r>
              <a:t/>
            </a:r>
            <a:endParaRPr sz="1700"/>
          </a:p>
        </p:txBody>
      </p:sp>
      <p:pic>
        <p:nvPicPr>
          <p:cNvPr id="292" name="Google Shape;292;g27a0cefbb29_0_0"/>
          <p:cNvPicPr preferRelativeResize="0"/>
          <p:nvPr/>
        </p:nvPicPr>
        <p:blipFill>
          <a:blip r:embed="rId3">
            <a:alphaModFix/>
          </a:blip>
          <a:stretch>
            <a:fillRect/>
          </a:stretch>
        </p:blipFill>
        <p:spPr>
          <a:xfrm>
            <a:off x="882925" y="2667325"/>
            <a:ext cx="11309074" cy="39128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96" name="Shape 296"/>
        <p:cNvGrpSpPr/>
        <p:nvPr/>
      </p:nvGrpSpPr>
      <p:grpSpPr>
        <a:xfrm>
          <a:off x="0" y="0"/>
          <a:ext cx="0" cy="0"/>
          <a:chOff x="0" y="0"/>
          <a:chExt cx="0" cy="0"/>
        </a:xfrm>
      </p:grpSpPr>
      <p:sp>
        <p:nvSpPr>
          <p:cNvPr id="297" name="Google Shape;297;g27a0cefbb29_0_6"/>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 Jia Ying:</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298" name="Google Shape;298;g27a0cefbb29_0_6"/>
          <p:cNvSpPr txBox="1"/>
          <p:nvPr/>
        </p:nvSpPr>
        <p:spPr>
          <a:xfrm>
            <a:off x="882925" y="994725"/>
            <a:ext cx="10951800" cy="20163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b="1" lang="en-US" sz="1700"/>
              <a:t>Standardize 'Flat Type' Values to Uppercase</a:t>
            </a:r>
            <a:endParaRPr b="1" sz="1700"/>
          </a:p>
          <a:p>
            <a:pPr indent="0" lvl="0" marL="0" rtl="0" algn="just">
              <a:spcBef>
                <a:spcPts val="0"/>
              </a:spcBef>
              <a:spcAft>
                <a:spcPts val="0"/>
              </a:spcAft>
              <a:buNone/>
            </a:pPr>
            <a:r>
              <a:t/>
            </a:r>
            <a:endParaRPr sz="1700"/>
          </a:p>
          <a:p>
            <a:pPr indent="0" lvl="0" marL="0" rtl="0" algn="just">
              <a:spcBef>
                <a:spcPts val="0"/>
              </a:spcBef>
              <a:spcAft>
                <a:spcPts val="0"/>
              </a:spcAft>
              <a:buNone/>
            </a:pPr>
            <a:r>
              <a:rPr lang="en-US" sz="1700"/>
              <a:t>Ensure all entries in the Flat Type column are converted to uppercase. This normalization helps maintain consistency and prevents issues related to case sensitivity in text data.</a:t>
            </a:r>
            <a:endParaRPr sz="1700"/>
          </a:p>
          <a:p>
            <a:pPr indent="0" lvl="0" marL="0" rtl="0" algn="just">
              <a:spcBef>
                <a:spcPts val="0"/>
              </a:spcBef>
              <a:spcAft>
                <a:spcPts val="0"/>
              </a:spcAft>
              <a:buNone/>
            </a:pPr>
            <a:r>
              <a:t/>
            </a:r>
            <a:endParaRPr sz="1700"/>
          </a:p>
          <a:p>
            <a:pPr indent="0" lvl="0" marL="0" rtl="0" algn="just">
              <a:spcBef>
                <a:spcPts val="0"/>
              </a:spcBef>
              <a:spcAft>
                <a:spcPts val="0"/>
              </a:spcAft>
              <a:buNone/>
            </a:pPr>
            <a:r>
              <a:t/>
            </a:r>
            <a:endParaRPr b="1" sz="1700"/>
          </a:p>
          <a:p>
            <a:pPr indent="0" lvl="0" marL="0" rtl="0" algn="l">
              <a:spcBef>
                <a:spcPts val="0"/>
              </a:spcBef>
              <a:spcAft>
                <a:spcPts val="0"/>
              </a:spcAft>
              <a:buNone/>
            </a:pPr>
            <a:r>
              <a:t/>
            </a:r>
            <a:endParaRPr sz="1700"/>
          </a:p>
        </p:txBody>
      </p:sp>
      <p:pic>
        <p:nvPicPr>
          <p:cNvPr id="299" name="Google Shape;299;g27a0cefbb29_0_6"/>
          <p:cNvPicPr preferRelativeResize="0"/>
          <p:nvPr/>
        </p:nvPicPr>
        <p:blipFill>
          <a:blip r:embed="rId3">
            <a:alphaModFix/>
          </a:blip>
          <a:stretch>
            <a:fillRect/>
          </a:stretch>
        </p:blipFill>
        <p:spPr>
          <a:xfrm>
            <a:off x="882925" y="2417975"/>
            <a:ext cx="10951801" cy="43234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03" name="Shape 303"/>
        <p:cNvGrpSpPr/>
        <p:nvPr/>
      </p:nvGrpSpPr>
      <p:grpSpPr>
        <a:xfrm>
          <a:off x="0" y="0"/>
          <a:ext cx="0" cy="0"/>
          <a:chOff x="0" y="0"/>
          <a:chExt cx="0" cy="0"/>
        </a:xfrm>
      </p:grpSpPr>
      <p:sp>
        <p:nvSpPr>
          <p:cNvPr id="304" name="Google Shape;304;g27a0cefbb29_0_12"/>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 Jia Ying:</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305" name="Google Shape;305;g27a0cefbb29_0_12"/>
          <p:cNvSpPr txBox="1"/>
          <p:nvPr/>
        </p:nvSpPr>
        <p:spPr>
          <a:xfrm>
            <a:off x="882925" y="994725"/>
            <a:ext cx="10951800" cy="12315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b="1" lang="en-US" sz="1700"/>
              <a:t>Convert 'Year' and 'Month Number' Columns to Integer Data Types</a:t>
            </a:r>
            <a:endParaRPr b="1" sz="1700"/>
          </a:p>
          <a:p>
            <a:pPr indent="0" lvl="0" marL="0" rtl="0" algn="just">
              <a:spcBef>
                <a:spcPts val="0"/>
              </a:spcBef>
              <a:spcAft>
                <a:spcPts val="0"/>
              </a:spcAft>
              <a:buNone/>
            </a:pPr>
            <a:r>
              <a:t/>
            </a:r>
            <a:endParaRPr sz="1700"/>
          </a:p>
          <a:p>
            <a:pPr indent="0" lvl="0" marL="0" rtl="0" algn="just">
              <a:spcBef>
                <a:spcPts val="0"/>
              </a:spcBef>
              <a:spcAft>
                <a:spcPts val="0"/>
              </a:spcAft>
              <a:buNone/>
            </a:pPr>
            <a:r>
              <a:rPr lang="en-US" sz="1700"/>
              <a:t>Convert the year and month_number columns to integer data types. This step is essential for accurate numerical analysis and operations:</a:t>
            </a:r>
            <a:endParaRPr sz="1700"/>
          </a:p>
        </p:txBody>
      </p:sp>
      <p:pic>
        <p:nvPicPr>
          <p:cNvPr id="306" name="Google Shape;306;g27a0cefbb29_0_12"/>
          <p:cNvPicPr preferRelativeResize="0"/>
          <p:nvPr/>
        </p:nvPicPr>
        <p:blipFill>
          <a:blip r:embed="rId3">
            <a:alphaModFix/>
          </a:blip>
          <a:stretch>
            <a:fillRect/>
          </a:stretch>
        </p:blipFill>
        <p:spPr>
          <a:xfrm>
            <a:off x="882925" y="2500600"/>
            <a:ext cx="11156676" cy="30724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10" name="Shape 310"/>
        <p:cNvGrpSpPr/>
        <p:nvPr/>
      </p:nvGrpSpPr>
      <p:grpSpPr>
        <a:xfrm>
          <a:off x="0" y="0"/>
          <a:ext cx="0" cy="0"/>
          <a:chOff x="0" y="0"/>
          <a:chExt cx="0" cy="0"/>
        </a:xfrm>
      </p:grpSpPr>
      <p:sp>
        <p:nvSpPr>
          <p:cNvPr id="311" name="Google Shape;311;g27a0cefbb29_0_19"/>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 Jia Ying:</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312" name="Google Shape;312;g27a0cefbb29_0_19"/>
          <p:cNvSpPr txBox="1"/>
          <p:nvPr/>
        </p:nvSpPr>
        <p:spPr>
          <a:xfrm>
            <a:off x="882925" y="994725"/>
            <a:ext cx="10951800" cy="12315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336550" lvl="0" marL="457200" rtl="0" algn="just">
              <a:spcBef>
                <a:spcPts val="0"/>
              </a:spcBef>
              <a:spcAft>
                <a:spcPts val="0"/>
              </a:spcAft>
              <a:buSzPts val="1700"/>
              <a:buChar char="★"/>
            </a:pPr>
            <a:r>
              <a:rPr b="1" lang="en-US" sz="1700"/>
              <a:t>Generating 'ds' Column: Converts 'Year' and 'Month Number' into a single datetime column</a:t>
            </a:r>
            <a:endParaRPr b="1" sz="1700"/>
          </a:p>
          <a:p>
            <a:pPr indent="-336550" lvl="0" marL="457200" rtl="0" algn="just">
              <a:spcBef>
                <a:spcPts val="0"/>
              </a:spcBef>
              <a:spcAft>
                <a:spcPts val="0"/>
              </a:spcAft>
              <a:buSzPts val="1700"/>
              <a:buChar char="★"/>
            </a:pPr>
            <a:r>
              <a:rPr b="1" lang="en-US" sz="1700"/>
              <a:t>Verifying the Data: Ensures the transformation is correct</a:t>
            </a:r>
            <a:endParaRPr b="1" sz="1700"/>
          </a:p>
          <a:p>
            <a:pPr indent="-336550" lvl="0" marL="457200" rtl="0" algn="just">
              <a:spcBef>
                <a:spcPts val="0"/>
              </a:spcBef>
              <a:spcAft>
                <a:spcPts val="0"/>
              </a:spcAft>
              <a:buSzPts val="1700"/>
              <a:buChar char="★"/>
            </a:pPr>
            <a:r>
              <a:rPr b="1" lang="en-US" sz="1700"/>
              <a:t>Model Initialization and Training: Uses the transformed data to train the forecasting model</a:t>
            </a:r>
            <a:endParaRPr b="1" sz="1700"/>
          </a:p>
          <a:p>
            <a:pPr indent="0" lvl="0" marL="0" rtl="0" algn="just">
              <a:spcBef>
                <a:spcPts val="0"/>
              </a:spcBef>
              <a:spcAft>
                <a:spcPts val="0"/>
              </a:spcAft>
              <a:buNone/>
            </a:pPr>
            <a:r>
              <a:t/>
            </a:r>
            <a:endParaRPr b="1" sz="1700"/>
          </a:p>
        </p:txBody>
      </p:sp>
      <p:pic>
        <p:nvPicPr>
          <p:cNvPr id="313" name="Google Shape;313;g27a0cefbb29_0_19"/>
          <p:cNvPicPr preferRelativeResize="0"/>
          <p:nvPr/>
        </p:nvPicPr>
        <p:blipFill>
          <a:blip r:embed="rId3">
            <a:alphaModFix/>
          </a:blip>
          <a:stretch>
            <a:fillRect/>
          </a:stretch>
        </p:blipFill>
        <p:spPr>
          <a:xfrm>
            <a:off x="1094850" y="2226225"/>
            <a:ext cx="9695275" cy="45663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17" name="Shape 317"/>
        <p:cNvGrpSpPr/>
        <p:nvPr/>
      </p:nvGrpSpPr>
      <p:grpSpPr>
        <a:xfrm>
          <a:off x="0" y="0"/>
          <a:ext cx="0" cy="0"/>
          <a:chOff x="0" y="0"/>
          <a:chExt cx="0" cy="0"/>
        </a:xfrm>
      </p:grpSpPr>
      <p:sp>
        <p:nvSpPr>
          <p:cNvPr id="318" name="Google Shape;318;g28177ccc0d7_0_13"/>
          <p:cNvSpPr txBox="1"/>
          <p:nvPr/>
        </p:nvSpPr>
        <p:spPr>
          <a:xfrm>
            <a:off x="32907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Training the Model with Prophet</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pic>
        <p:nvPicPr>
          <p:cNvPr id="319" name="Google Shape;319;g28177ccc0d7_0_13"/>
          <p:cNvPicPr preferRelativeResize="0"/>
          <p:nvPr/>
        </p:nvPicPr>
        <p:blipFill>
          <a:blip r:embed="rId3">
            <a:alphaModFix/>
          </a:blip>
          <a:stretch>
            <a:fillRect/>
          </a:stretch>
        </p:blipFill>
        <p:spPr>
          <a:xfrm>
            <a:off x="329075" y="994725"/>
            <a:ext cx="6157524" cy="5558475"/>
          </a:xfrm>
          <a:prstGeom prst="rect">
            <a:avLst/>
          </a:prstGeom>
          <a:noFill/>
          <a:ln>
            <a:noFill/>
          </a:ln>
        </p:spPr>
      </p:pic>
      <p:sp>
        <p:nvSpPr>
          <p:cNvPr id="320" name="Google Shape;320;g28177ccc0d7_0_13"/>
          <p:cNvSpPr txBox="1"/>
          <p:nvPr/>
        </p:nvSpPr>
        <p:spPr>
          <a:xfrm>
            <a:off x="6858000" y="2248000"/>
            <a:ext cx="30000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US"/>
              <a:t>A 95% interval provides a good balance between precision and reliability. It is wide enough to account for the variability and uncertainty inherent in statistical predictions, yet not so wide that it becomes uninformative.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24" name="Shape 324"/>
        <p:cNvGrpSpPr/>
        <p:nvPr/>
      </p:nvGrpSpPr>
      <p:grpSpPr>
        <a:xfrm>
          <a:off x="0" y="0"/>
          <a:ext cx="0" cy="0"/>
          <a:chOff x="0" y="0"/>
          <a:chExt cx="0" cy="0"/>
        </a:xfrm>
      </p:grpSpPr>
      <p:sp>
        <p:nvSpPr>
          <p:cNvPr id="325" name="Google Shape;325;g28177ccc0d7_0_0"/>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Prediction For Next 12 Months</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326" name="Google Shape;326;g28177ccc0d7_0_0"/>
          <p:cNvSpPr txBox="1"/>
          <p:nvPr/>
        </p:nvSpPr>
        <p:spPr>
          <a:xfrm>
            <a:off x="8278475" y="994725"/>
            <a:ext cx="3556200" cy="54180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336550" lvl="0" marL="457200" rtl="0" algn="just">
              <a:spcBef>
                <a:spcPts val="0"/>
              </a:spcBef>
              <a:spcAft>
                <a:spcPts val="0"/>
              </a:spcAft>
              <a:buSzPts val="1700"/>
              <a:buChar char="★"/>
            </a:pPr>
            <a:r>
              <a:rPr b="1" lang="en-US" sz="1700"/>
              <a:t>The forecasted values for the future dates provide several insights:</a:t>
            </a:r>
            <a:endParaRPr b="1" sz="1700"/>
          </a:p>
          <a:p>
            <a:pPr indent="0" lvl="0" marL="457200" rtl="0" algn="just">
              <a:spcBef>
                <a:spcPts val="0"/>
              </a:spcBef>
              <a:spcAft>
                <a:spcPts val="0"/>
              </a:spcAft>
              <a:buNone/>
            </a:pPr>
            <a:r>
              <a:t/>
            </a:r>
            <a:endParaRPr b="1" sz="1700"/>
          </a:p>
          <a:p>
            <a:pPr indent="-336550" lvl="0" marL="457200" rtl="0" algn="just">
              <a:spcBef>
                <a:spcPts val="0"/>
              </a:spcBef>
              <a:spcAft>
                <a:spcPts val="0"/>
              </a:spcAft>
              <a:buSzPts val="1700"/>
              <a:buChar char="★"/>
            </a:pPr>
            <a:r>
              <a:rPr b="1" lang="en-US" sz="1700"/>
              <a:t>    Predicted Values (yhat):</a:t>
            </a:r>
            <a:endParaRPr b="1" sz="1700"/>
          </a:p>
          <a:p>
            <a:pPr indent="-336550" lvl="0" marL="457200" rtl="0" algn="just">
              <a:spcBef>
                <a:spcPts val="0"/>
              </a:spcBef>
              <a:spcAft>
                <a:spcPts val="0"/>
              </a:spcAft>
              <a:buSzPts val="1700"/>
              <a:buChar char="★"/>
            </a:pPr>
            <a:r>
              <a:rPr b="1" lang="en-US" sz="1700"/>
              <a:t>        April 2021: 428,918.39</a:t>
            </a:r>
            <a:endParaRPr b="1" sz="1700"/>
          </a:p>
          <a:p>
            <a:pPr indent="-336550" lvl="0" marL="457200" rtl="0" algn="just">
              <a:spcBef>
                <a:spcPts val="0"/>
              </a:spcBef>
              <a:spcAft>
                <a:spcPts val="0"/>
              </a:spcAft>
              <a:buSzPts val="1700"/>
              <a:buChar char="★"/>
            </a:pPr>
            <a:r>
              <a:rPr b="1" lang="en-US" sz="1700"/>
              <a:t>        May 2021: 426,517.57</a:t>
            </a:r>
            <a:endParaRPr b="1" sz="1700"/>
          </a:p>
          <a:p>
            <a:pPr indent="-336550" lvl="0" marL="457200" rtl="0" algn="just">
              <a:spcBef>
                <a:spcPts val="0"/>
              </a:spcBef>
              <a:spcAft>
                <a:spcPts val="0"/>
              </a:spcAft>
              <a:buSzPts val="1700"/>
              <a:buChar char="★"/>
            </a:pPr>
            <a:r>
              <a:rPr b="1" lang="en-US" sz="1700"/>
              <a:t>        June 2021: 429,375.76</a:t>
            </a:r>
            <a:endParaRPr b="1" sz="1700"/>
          </a:p>
          <a:p>
            <a:pPr indent="-336550" lvl="0" marL="457200" rtl="0" algn="just">
              <a:spcBef>
                <a:spcPts val="0"/>
              </a:spcBef>
              <a:spcAft>
                <a:spcPts val="0"/>
              </a:spcAft>
              <a:buSzPts val="1700"/>
              <a:buChar char="★"/>
            </a:pPr>
            <a:r>
              <a:rPr b="1" lang="en-US" sz="1700"/>
              <a:t>        July 2021: 430,055.39</a:t>
            </a:r>
            <a:endParaRPr b="1" sz="1700"/>
          </a:p>
          <a:p>
            <a:pPr indent="-336550" lvl="0" marL="457200" rtl="0" algn="just">
              <a:spcBef>
                <a:spcPts val="0"/>
              </a:spcBef>
              <a:spcAft>
                <a:spcPts val="0"/>
              </a:spcAft>
              <a:buSzPts val="1700"/>
              <a:buChar char="★"/>
            </a:pPr>
            <a:r>
              <a:rPr b="1" lang="en-US" sz="1700"/>
              <a:t>  August 2021: 428,469.06</a:t>
            </a:r>
            <a:endParaRPr b="1" sz="1700"/>
          </a:p>
          <a:p>
            <a:pPr indent="0" lvl="0" marL="457200" rtl="0" algn="just">
              <a:spcBef>
                <a:spcPts val="0"/>
              </a:spcBef>
              <a:spcAft>
                <a:spcPts val="0"/>
              </a:spcAft>
              <a:buNone/>
            </a:pPr>
            <a:r>
              <a:t/>
            </a:r>
            <a:endParaRPr b="1" sz="1700"/>
          </a:p>
          <a:p>
            <a:pPr indent="-336550" lvl="0" marL="457200" rtl="0" algn="just">
              <a:spcBef>
                <a:spcPts val="0"/>
              </a:spcBef>
              <a:spcAft>
                <a:spcPts val="0"/>
              </a:spcAft>
              <a:buSzPts val="1700"/>
              <a:buChar char="★"/>
            </a:pPr>
            <a:r>
              <a:rPr b="1" lang="en-US" sz="1700"/>
              <a:t>    The yhat values represent the model's prediction of the target variable for each future date. The predictions are relatively stable over the months, showing minor fluctuations but no dramatic changes.</a:t>
            </a:r>
            <a:endParaRPr b="1" sz="1700"/>
          </a:p>
          <a:p>
            <a:pPr indent="0" lvl="0" marL="0" rtl="0" algn="just">
              <a:spcBef>
                <a:spcPts val="0"/>
              </a:spcBef>
              <a:spcAft>
                <a:spcPts val="0"/>
              </a:spcAft>
              <a:buNone/>
            </a:pPr>
            <a:r>
              <a:t/>
            </a:r>
            <a:endParaRPr b="1" sz="1700"/>
          </a:p>
        </p:txBody>
      </p:sp>
      <p:pic>
        <p:nvPicPr>
          <p:cNvPr id="327" name="Google Shape;327;g28177ccc0d7_0_0"/>
          <p:cNvPicPr preferRelativeResize="0"/>
          <p:nvPr/>
        </p:nvPicPr>
        <p:blipFill>
          <a:blip r:embed="rId3">
            <a:alphaModFix/>
          </a:blip>
          <a:stretch>
            <a:fillRect/>
          </a:stretch>
        </p:blipFill>
        <p:spPr>
          <a:xfrm>
            <a:off x="260650" y="994725"/>
            <a:ext cx="8017826" cy="54795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31" name="Shape 331"/>
        <p:cNvGrpSpPr/>
        <p:nvPr/>
      </p:nvGrpSpPr>
      <p:grpSpPr>
        <a:xfrm>
          <a:off x="0" y="0"/>
          <a:ext cx="0" cy="0"/>
          <a:chOff x="0" y="0"/>
          <a:chExt cx="0" cy="0"/>
        </a:xfrm>
      </p:grpSpPr>
      <p:sp>
        <p:nvSpPr>
          <p:cNvPr id="332" name="Google Shape;332;g28177ccc0d7_0_7"/>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Prediction Until 2030</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pic>
        <p:nvPicPr>
          <p:cNvPr id="333" name="Google Shape;333;g28177ccc0d7_0_7"/>
          <p:cNvPicPr preferRelativeResize="0"/>
          <p:nvPr/>
        </p:nvPicPr>
        <p:blipFill>
          <a:blip r:embed="rId3">
            <a:alphaModFix/>
          </a:blip>
          <a:stretch>
            <a:fillRect/>
          </a:stretch>
        </p:blipFill>
        <p:spPr>
          <a:xfrm>
            <a:off x="882925" y="1147125"/>
            <a:ext cx="7496175" cy="5495925"/>
          </a:xfrm>
          <a:prstGeom prst="rect">
            <a:avLst/>
          </a:prstGeom>
          <a:noFill/>
          <a:ln>
            <a:noFill/>
          </a:ln>
        </p:spPr>
      </p:pic>
      <p:sp>
        <p:nvSpPr>
          <p:cNvPr id="334" name="Google Shape;334;g28177ccc0d7_0_7"/>
          <p:cNvSpPr txBox="1"/>
          <p:nvPr/>
        </p:nvSpPr>
        <p:spPr>
          <a:xfrm>
            <a:off x="8845350" y="-3450"/>
            <a:ext cx="3000000" cy="68649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US"/>
              <a:t>The predicted values (yhat) for the next 10 years show a relatively stable trend with only minor fluctuations. This stability implies that, based on the historical data and the model used, the forecasted values do not exhibit significant growth or decline over the months. For instance:</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US"/>
              <a:t>    April 2030: 395,341.32</a:t>
            </a:r>
            <a:endParaRPr/>
          </a:p>
          <a:p>
            <a:pPr indent="-317500" lvl="0" marL="457200" rtl="0" algn="l">
              <a:spcBef>
                <a:spcPts val="0"/>
              </a:spcBef>
              <a:spcAft>
                <a:spcPts val="0"/>
              </a:spcAft>
              <a:buSzPts val="1400"/>
              <a:buChar char="●"/>
            </a:pPr>
            <a:r>
              <a:rPr lang="en-US"/>
              <a:t>    May 2030: 392,169.15</a:t>
            </a:r>
            <a:endParaRPr/>
          </a:p>
          <a:p>
            <a:pPr indent="-317500" lvl="0" marL="457200" rtl="0" algn="l">
              <a:spcBef>
                <a:spcPts val="0"/>
              </a:spcBef>
              <a:spcAft>
                <a:spcPts val="0"/>
              </a:spcAft>
              <a:buSzPts val="1400"/>
              <a:buChar char="●"/>
            </a:pPr>
            <a:r>
              <a:rPr lang="en-US"/>
              <a:t>    June 2030: 395,503.89</a:t>
            </a:r>
            <a:endParaRPr/>
          </a:p>
          <a:p>
            <a:pPr indent="-317500" lvl="0" marL="457200" rtl="0" algn="l">
              <a:spcBef>
                <a:spcPts val="0"/>
              </a:spcBef>
              <a:spcAft>
                <a:spcPts val="0"/>
              </a:spcAft>
              <a:buSzPts val="1400"/>
              <a:buChar char="●"/>
            </a:pPr>
            <a:r>
              <a:rPr lang="en-US"/>
              <a:t>    July 2030: 396,317.70</a:t>
            </a:r>
            <a:endParaRPr/>
          </a:p>
          <a:p>
            <a:pPr indent="-317500" lvl="0" marL="457200" rtl="0" algn="l">
              <a:spcBef>
                <a:spcPts val="0"/>
              </a:spcBef>
              <a:spcAft>
                <a:spcPts val="0"/>
              </a:spcAft>
              <a:buSzPts val="1400"/>
              <a:buChar char="●"/>
            </a:pPr>
            <a:r>
              <a:rPr lang="en-US"/>
              <a:t>    August 2030: 394,066.02</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US"/>
              <a:t>These values are close to each other, indicating that the model predicts a stable trend with minor variations. This might suggest that, according to the model, the underlying process governing the data remains relatively unchanged in the short term. Such stability can be useful for planning and forecasting if the trend continues as expected.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102" name="Shape 102"/>
        <p:cNvGrpSpPr/>
        <p:nvPr/>
      </p:nvGrpSpPr>
      <p:grpSpPr>
        <a:xfrm>
          <a:off x="0" y="0"/>
          <a:ext cx="0" cy="0"/>
          <a:chOff x="0" y="0"/>
          <a:chExt cx="0" cy="0"/>
        </a:xfrm>
      </p:grpSpPr>
      <p:sp>
        <p:nvSpPr>
          <p:cNvPr id="103" name="Google Shape;103;g2ed7c3ae8e5_0_1"/>
          <p:cNvSpPr txBox="1"/>
          <p:nvPr/>
        </p:nvSpPr>
        <p:spPr>
          <a:xfrm>
            <a:off x="14232350" y="0"/>
            <a:ext cx="10728900" cy="106206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Clr>
                <a:schemeClr val="dk1"/>
              </a:buClr>
              <a:buSzPts val="1100"/>
              <a:buFont typeface="Arial"/>
              <a:buNone/>
            </a:pPr>
            <a:r>
              <a:rPr b="1" lang="en-US" sz="1800">
                <a:solidFill>
                  <a:schemeClr val="dk2"/>
                </a:solidFill>
                <a:highlight>
                  <a:srgbClr val="FFFF00"/>
                </a:highlight>
              </a:rPr>
              <a:t>Objective 1: Forecasting Model - Jiaying:</a:t>
            </a:r>
            <a:endParaRPr b="1" sz="1800">
              <a:solidFill>
                <a:schemeClr val="dk2"/>
              </a:solidFill>
              <a:highlight>
                <a:srgbClr val="FFFF00"/>
              </a:highlight>
            </a:endParaRPr>
          </a:p>
          <a:p>
            <a:pPr indent="0" lvl="0" marL="0" rtl="0" algn="l">
              <a:spcBef>
                <a:spcPts val="1200"/>
              </a:spcBef>
              <a:spcAft>
                <a:spcPts val="0"/>
              </a:spcAft>
              <a:buClr>
                <a:schemeClr val="dk1"/>
              </a:buClr>
              <a:buSzPts val="1100"/>
              <a:buFont typeface="Arial"/>
              <a:buNone/>
            </a:pPr>
            <a:r>
              <a:rPr b="1" lang="en-US" sz="1800">
                <a:solidFill>
                  <a:schemeClr val="dk2"/>
                </a:solidFill>
              </a:rPr>
              <a:t>Objective:</a:t>
            </a:r>
            <a:r>
              <a:rPr lang="en-US" sz="1800">
                <a:solidFill>
                  <a:schemeClr val="dk2"/>
                </a:solidFill>
              </a:rPr>
              <a:t> Develop a time-series forecasting model to predict future HDB resale prices based on historical data from 1990 to 2000.</a:t>
            </a:r>
            <a:endParaRPr sz="1800">
              <a:solidFill>
                <a:schemeClr val="dk2"/>
              </a:solidFill>
            </a:endParaRPr>
          </a:p>
          <a:p>
            <a:pPr indent="-342900" lvl="0" marL="457200" rtl="0" algn="l">
              <a:spcBef>
                <a:spcPts val="1200"/>
              </a:spcBef>
              <a:spcAft>
                <a:spcPts val="0"/>
              </a:spcAft>
              <a:buClr>
                <a:schemeClr val="dk2"/>
              </a:buClr>
              <a:buSzPts val="1800"/>
              <a:buChar char="●"/>
            </a:pPr>
            <a:r>
              <a:rPr b="1" lang="en-US" sz="1800">
                <a:solidFill>
                  <a:schemeClr val="dk2"/>
                </a:solidFill>
              </a:rPr>
              <a:t>Goal:</a:t>
            </a:r>
            <a:r>
              <a:rPr lang="en-US" sz="1800">
                <a:solidFill>
                  <a:schemeClr val="dk2"/>
                </a:solidFill>
              </a:rPr>
              <a:t> Enable accurate prediction of future resale prices, allowing stakeholders to anticipate market trends and make informed investment and policy decisions.</a:t>
            </a:r>
            <a:endParaRPr sz="1800">
              <a:solidFill>
                <a:schemeClr val="dk2"/>
              </a:solidFill>
            </a:endParaRPr>
          </a:p>
          <a:p>
            <a:pPr indent="-342900" lvl="0" marL="457200" rtl="0" algn="l">
              <a:spcBef>
                <a:spcPts val="0"/>
              </a:spcBef>
              <a:spcAft>
                <a:spcPts val="0"/>
              </a:spcAft>
              <a:buClr>
                <a:schemeClr val="dk2"/>
              </a:buClr>
              <a:buSzPts val="1800"/>
              <a:buChar char="●"/>
            </a:pPr>
            <a:r>
              <a:rPr b="1" lang="en-US" sz="1800">
                <a:solidFill>
                  <a:schemeClr val="dk2"/>
                </a:solidFill>
              </a:rPr>
              <a:t>KPI:</a:t>
            </a:r>
            <a:r>
              <a:rPr lang="en-US" sz="1800">
                <a:solidFill>
                  <a:schemeClr val="dk2"/>
                </a:solidFill>
              </a:rPr>
              <a:t> Achieve high predictive accuracy with a margin of error within ±5% of actual future prices.</a:t>
            </a:r>
            <a:endParaRPr sz="1800">
              <a:solidFill>
                <a:schemeClr val="dk2"/>
              </a:solidFill>
            </a:endParaRPr>
          </a:p>
          <a:p>
            <a:pPr indent="-342900" lvl="0" marL="457200" rtl="0" algn="l">
              <a:spcBef>
                <a:spcPts val="0"/>
              </a:spcBef>
              <a:spcAft>
                <a:spcPts val="0"/>
              </a:spcAft>
              <a:buClr>
                <a:schemeClr val="dk2"/>
              </a:buClr>
              <a:buSzPts val="1800"/>
              <a:buChar char="●"/>
            </a:pPr>
            <a:r>
              <a:t/>
            </a:r>
            <a:endParaRPr sz="1800">
              <a:solidFill>
                <a:schemeClr val="dk2"/>
              </a:solidFill>
            </a:endParaRPr>
          </a:p>
          <a:p>
            <a:pPr indent="0" lvl="0" marL="0" rtl="0" algn="l">
              <a:spcBef>
                <a:spcPts val="1200"/>
              </a:spcBef>
              <a:spcAft>
                <a:spcPts val="0"/>
              </a:spcAft>
              <a:buClr>
                <a:schemeClr val="dk1"/>
              </a:buClr>
              <a:buSzPts val="1100"/>
              <a:buFont typeface="Arial"/>
              <a:buNone/>
            </a:pPr>
            <a:r>
              <a:rPr b="1" lang="en-US" sz="1800">
                <a:solidFill>
                  <a:schemeClr val="dk2"/>
                </a:solidFill>
                <a:highlight>
                  <a:srgbClr val="FFFF00"/>
                </a:highlight>
              </a:rPr>
              <a:t>Objective 2: Regression Model - Fariz:</a:t>
            </a:r>
            <a:br>
              <a:rPr b="1" lang="en-US" sz="1800">
                <a:solidFill>
                  <a:schemeClr val="dk2"/>
                </a:solidFill>
                <a:highlight>
                  <a:srgbClr val="FFFF00"/>
                </a:highlight>
              </a:rPr>
            </a:br>
            <a:r>
              <a:rPr b="1" lang="en-US" sz="1800">
                <a:solidFill>
                  <a:schemeClr val="dk2"/>
                </a:solidFill>
              </a:rPr>
              <a:t>Objective:</a:t>
            </a:r>
            <a:r>
              <a:rPr lang="en-US" sz="1800">
                <a:solidFill>
                  <a:schemeClr val="dk2"/>
                </a:solidFill>
              </a:rPr>
              <a:t> Build a regression model to quantify the relationship between HDB resale prices and various influencing factors such as location, size, age, and economic indicators.</a:t>
            </a:r>
            <a:endParaRPr sz="1800">
              <a:solidFill>
                <a:schemeClr val="dk2"/>
              </a:solidFill>
            </a:endParaRPr>
          </a:p>
          <a:p>
            <a:pPr indent="-342900" lvl="0" marL="457200" rtl="0" algn="l">
              <a:spcBef>
                <a:spcPts val="1200"/>
              </a:spcBef>
              <a:spcAft>
                <a:spcPts val="0"/>
              </a:spcAft>
              <a:buClr>
                <a:schemeClr val="dk2"/>
              </a:buClr>
              <a:buSzPts val="1800"/>
              <a:buChar char="●"/>
            </a:pPr>
            <a:r>
              <a:rPr b="1" lang="en-US" sz="1800">
                <a:solidFill>
                  <a:schemeClr val="dk2"/>
                </a:solidFill>
              </a:rPr>
              <a:t>Goal:</a:t>
            </a:r>
            <a:r>
              <a:rPr lang="en-US" sz="1800">
                <a:solidFill>
                  <a:schemeClr val="dk2"/>
                </a:solidFill>
              </a:rPr>
              <a:t> Provide precise estimates of how each factor impacts resale prices to help stakeholders understand price determinants.</a:t>
            </a:r>
            <a:endParaRPr sz="1800">
              <a:solidFill>
                <a:schemeClr val="dk2"/>
              </a:solidFill>
            </a:endParaRPr>
          </a:p>
          <a:p>
            <a:pPr indent="-342900" lvl="0" marL="457200" rtl="0" algn="l">
              <a:spcBef>
                <a:spcPts val="0"/>
              </a:spcBef>
              <a:spcAft>
                <a:spcPts val="0"/>
              </a:spcAft>
              <a:buClr>
                <a:schemeClr val="dk2"/>
              </a:buClr>
              <a:buSzPts val="1800"/>
              <a:buChar char="●"/>
            </a:pPr>
            <a:r>
              <a:rPr b="1" lang="en-US" sz="1800">
                <a:solidFill>
                  <a:schemeClr val="dk2"/>
                </a:solidFill>
              </a:rPr>
              <a:t>KPI:</a:t>
            </a:r>
            <a:r>
              <a:rPr lang="en-US" sz="1800">
                <a:solidFill>
                  <a:schemeClr val="dk2"/>
                </a:solidFill>
              </a:rPr>
              <a:t> Achieve high model interpretability and statistical significance of key factors, with a high R-squared value indicating good fit.</a:t>
            </a:r>
            <a:endParaRPr sz="1800">
              <a:solidFill>
                <a:schemeClr val="dk2"/>
              </a:solidFill>
            </a:endParaRPr>
          </a:p>
          <a:p>
            <a:pPr indent="0" lvl="0" marL="0" rtl="0" algn="l">
              <a:spcBef>
                <a:spcPts val="1200"/>
              </a:spcBef>
              <a:spcAft>
                <a:spcPts val="0"/>
              </a:spcAft>
              <a:buNone/>
            </a:pPr>
            <a:r>
              <a:t/>
            </a:r>
            <a:endParaRPr sz="1800">
              <a:solidFill>
                <a:schemeClr val="dk2"/>
              </a:solidFill>
            </a:endParaRPr>
          </a:p>
          <a:p>
            <a:pPr indent="0" lvl="0" marL="0" rtl="0" algn="l">
              <a:spcBef>
                <a:spcPts val="1200"/>
              </a:spcBef>
              <a:spcAft>
                <a:spcPts val="0"/>
              </a:spcAft>
              <a:buClr>
                <a:schemeClr val="dk1"/>
              </a:buClr>
              <a:buSzPts val="1100"/>
              <a:buFont typeface="Arial"/>
              <a:buNone/>
            </a:pPr>
            <a:r>
              <a:rPr b="1" lang="en-US" sz="1800">
                <a:solidFill>
                  <a:schemeClr val="dk2"/>
                </a:solidFill>
                <a:highlight>
                  <a:srgbClr val="FFFF00"/>
                </a:highlight>
              </a:rPr>
              <a:t>Objective 6: Recommendation System - Hassan:</a:t>
            </a:r>
            <a:br>
              <a:rPr b="1" lang="en-US" sz="1800">
                <a:solidFill>
                  <a:schemeClr val="dk2"/>
                </a:solidFill>
              </a:rPr>
            </a:br>
            <a:r>
              <a:rPr b="1" lang="en-US" sz="1800">
                <a:solidFill>
                  <a:schemeClr val="dk2"/>
                </a:solidFill>
              </a:rPr>
              <a:t>Objective:</a:t>
            </a:r>
            <a:r>
              <a:rPr lang="en-US" sz="1800">
                <a:solidFill>
                  <a:schemeClr val="dk2"/>
                </a:solidFill>
              </a:rPr>
              <a:t> Create a recommendation system that suggests optimal buying or selling times and the best neighborhoods for investment based on historical price trends and individual preferences.</a:t>
            </a:r>
            <a:endParaRPr sz="1800">
              <a:solidFill>
                <a:schemeClr val="dk2"/>
              </a:solidFill>
            </a:endParaRPr>
          </a:p>
          <a:p>
            <a:pPr indent="-342900" lvl="0" marL="457200" rtl="0" algn="l">
              <a:spcBef>
                <a:spcPts val="1200"/>
              </a:spcBef>
              <a:spcAft>
                <a:spcPts val="0"/>
              </a:spcAft>
              <a:buClr>
                <a:schemeClr val="dk2"/>
              </a:buClr>
              <a:buSzPts val="1800"/>
              <a:buChar char="●"/>
            </a:pPr>
            <a:r>
              <a:rPr b="1" lang="en-US" sz="1800">
                <a:solidFill>
                  <a:schemeClr val="dk2"/>
                </a:solidFill>
              </a:rPr>
              <a:t>Goal:</a:t>
            </a:r>
            <a:r>
              <a:rPr lang="en-US" sz="1800">
                <a:solidFill>
                  <a:schemeClr val="dk2"/>
                </a:solidFill>
              </a:rPr>
              <a:t> Provide personalized recommendations to potential buyers and sellers to maximize investment returns.</a:t>
            </a:r>
            <a:endParaRPr sz="1800">
              <a:solidFill>
                <a:schemeClr val="dk2"/>
              </a:solidFill>
            </a:endParaRPr>
          </a:p>
          <a:p>
            <a:pPr indent="-342900" lvl="0" marL="457200" rtl="0" algn="l">
              <a:spcBef>
                <a:spcPts val="0"/>
              </a:spcBef>
              <a:spcAft>
                <a:spcPts val="0"/>
              </a:spcAft>
              <a:buClr>
                <a:schemeClr val="dk2"/>
              </a:buClr>
              <a:buSzPts val="1800"/>
              <a:buChar char="●"/>
            </a:pPr>
            <a:r>
              <a:rPr b="1" lang="en-US" sz="1800">
                <a:solidFill>
                  <a:schemeClr val="dk2"/>
                </a:solidFill>
              </a:rPr>
              <a:t>KPI:</a:t>
            </a:r>
            <a:r>
              <a:rPr lang="en-US" sz="1800">
                <a:solidFill>
                  <a:schemeClr val="dk2"/>
                </a:solidFill>
              </a:rPr>
              <a:t> Measure user satisfaction and recommendation relevance, ensuring recommendations align with market movements.</a:t>
            </a:r>
            <a:endParaRPr sz="1800">
              <a:solidFill>
                <a:schemeClr val="dk2"/>
              </a:solidFill>
            </a:endParaRPr>
          </a:p>
          <a:p>
            <a:pPr indent="0" lvl="0" marL="457200" rtl="0" algn="l">
              <a:spcBef>
                <a:spcPts val="1200"/>
              </a:spcBef>
              <a:spcAft>
                <a:spcPts val="0"/>
              </a:spcAft>
              <a:buClr>
                <a:schemeClr val="dk1"/>
              </a:buClr>
              <a:buSzPts val="1100"/>
              <a:buFont typeface="Arial"/>
              <a:buNone/>
            </a:pPr>
            <a:r>
              <a:t/>
            </a:r>
            <a:endParaRPr sz="1800">
              <a:solidFill>
                <a:schemeClr val="dk2"/>
              </a:solidFill>
            </a:endParaRPr>
          </a:p>
          <a:p>
            <a:pPr indent="0" lvl="0" marL="457200" rtl="0" algn="l">
              <a:spcBef>
                <a:spcPts val="1200"/>
              </a:spcBef>
              <a:spcAft>
                <a:spcPts val="0"/>
              </a:spcAft>
              <a:buClr>
                <a:schemeClr val="dk1"/>
              </a:buClr>
              <a:buSzPts val="1100"/>
              <a:buFont typeface="Arial"/>
              <a:buNone/>
            </a:pPr>
            <a:r>
              <a:rPr lang="en-US" sz="1800">
                <a:solidFill>
                  <a:schemeClr val="dk2"/>
                </a:solidFill>
              </a:rPr>
              <a:t>Objective 7: </a:t>
            </a:r>
            <a:r>
              <a:rPr b="1" lang="en-US" sz="1800">
                <a:solidFill>
                  <a:schemeClr val="dk2"/>
                </a:solidFill>
              </a:rPr>
              <a:t>Natural Language Processing (NLP) Model: (Wee Kiat)</a:t>
            </a:r>
            <a:endParaRPr b="1" sz="1800">
              <a:solidFill>
                <a:schemeClr val="dk2"/>
              </a:solidFill>
            </a:endParaRPr>
          </a:p>
          <a:p>
            <a:pPr indent="0" lvl="0" marL="0" rtl="0" algn="l">
              <a:spcBef>
                <a:spcPts val="1200"/>
              </a:spcBef>
              <a:spcAft>
                <a:spcPts val="0"/>
              </a:spcAft>
              <a:buClr>
                <a:schemeClr val="dk1"/>
              </a:buClr>
              <a:buSzPts val="1100"/>
              <a:buFont typeface="Arial"/>
              <a:buNone/>
            </a:pPr>
            <a:r>
              <a:rPr b="1" lang="en-US" sz="1800">
                <a:solidFill>
                  <a:schemeClr val="dk2"/>
                </a:solidFill>
              </a:rPr>
              <a:t>Objective:</a:t>
            </a:r>
            <a:r>
              <a:rPr lang="en-US" sz="1800">
                <a:solidFill>
                  <a:schemeClr val="dk2"/>
                </a:solidFill>
              </a:rPr>
              <a:t> Use an NLP model to analyze textual data such as property descriptions, advertisements, and buyer reviews from the 1990 to 2000 period.</a:t>
            </a:r>
            <a:endParaRPr sz="1800">
              <a:solidFill>
                <a:schemeClr val="dk2"/>
              </a:solidFill>
            </a:endParaRPr>
          </a:p>
          <a:p>
            <a:pPr indent="-342900" lvl="0" marL="457200" rtl="0" algn="l">
              <a:spcBef>
                <a:spcPts val="1200"/>
              </a:spcBef>
              <a:spcAft>
                <a:spcPts val="0"/>
              </a:spcAft>
              <a:buClr>
                <a:schemeClr val="dk2"/>
              </a:buClr>
              <a:buSzPts val="1800"/>
              <a:buChar char="●"/>
            </a:pPr>
            <a:r>
              <a:rPr b="1" lang="en-US" sz="1800">
                <a:solidFill>
                  <a:schemeClr val="dk2"/>
                </a:solidFill>
              </a:rPr>
              <a:t>Goal:</a:t>
            </a:r>
            <a:r>
              <a:rPr lang="en-US" sz="1800">
                <a:solidFill>
                  <a:schemeClr val="dk2"/>
                </a:solidFill>
              </a:rPr>
              <a:t> Extract valuable insights on features and amenities that were most appealing to buyers, informing future property development and marketing strategies.</a:t>
            </a:r>
            <a:endParaRPr sz="1800">
              <a:solidFill>
                <a:schemeClr val="dk2"/>
              </a:solidFill>
            </a:endParaRPr>
          </a:p>
          <a:p>
            <a:pPr indent="-342900" lvl="0" marL="457200" rtl="0" algn="l">
              <a:spcBef>
                <a:spcPts val="0"/>
              </a:spcBef>
              <a:spcAft>
                <a:spcPts val="0"/>
              </a:spcAft>
              <a:buClr>
                <a:schemeClr val="dk2"/>
              </a:buClr>
              <a:buSzPts val="1800"/>
              <a:buChar char="●"/>
            </a:pPr>
            <a:r>
              <a:rPr b="1" lang="en-US" sz="1800">
                <a:solidFill>
                  <a:schemeClr val="dk2"/>
                </a:solidFill>
              </a:rPr>
              <a:t>KPI:</a:t>
            </a:r>
            <a:r>
              <a:rPr lang="en-US" sz="1800">
                <a:solidFill>
                  <a:schemeClr val="dk2"/>
                </a:solidFill>
              </a:rPr>
              <a:t> Extract key themes and sentiment from textual data with high accuracy, providing actionable insights into buyer preferences.</a:t>
            </a:r>
            <a:endParaRPr sz="1800">
              <a:solidFill>
                <a:schemeClr val="dk2"/>
              </a:solidFill>
            </a:endParaRPr>
          </a:p>
          <a:p>
            <a:pPr indent="0" lvl="0" marL="0" rtl="0" algn="l">
              <a:lnSpc>
                <a:spcPct val="107000"/>
              </a:lnSpc>
              <a:spcBef>
                <a:spcPts val="1200"/>
              </a:spcBef>
              <a:spcAft>
                <a:spcPts val="0"/>
              </a:spcAft>
              <a:buNone/>
            </a:pPr>
            <a:r>
              <a:t/>
            </a:r>
            <a:endParaRPr b="1" sz="1800">
              <a:solidFill>
                <a:schemeClr val="dk2"/>
              </a:solidFill>
            </a:endParaRPr>
          </a:p>
        </p:txBody>
      </p:sp>
      <p:sp>
        <p:nvSpPr>
          <p:cNvPr id="104" name="Google Shape;104;g2ed7c3ae8e5_0_1"/>
          <p:cNvSpPr/>
          <p:nvPr/>
        </p:nvSpPr>
        <p:spPr>
          <a:xfrm>
            <a:off x="540225" y="1919163"/>
            <a:ext cx="2592300" cy="2183400"/>
          </a:xfrm>
          <a:prstGeom prst="round2DiagRect">
            <a:avLst>
              <a:gd fmla="val 16667" name="adj1"/>
              <a:gd fmla="val 0" name="adj2"/>
            </a:avLst>
          </a:prstGeom>
          <a:solidFill>
            <a:schemeClr val="accent2"/>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000">
                <a:solidFill>
                  <a:schemeClr val="lt1"/>
                </a:solidFill>
                <a:latin typeface="Lato"/>
                <a:ea typeface="Lato"/>
                <a:cs typeface="Lato"/>
                <a:sym typeface="Lato"/>
              </a:rPr>
              <a:t>Forecasting:</a:t>
            </a:r>
            <a:br>
              <a:rPr b="1" lang="en-US" sz="2000">
                <a:solidFill>
                  <a:schemeClr val="lt1"/>
                </a:solidFill>
                <a:latin typeface="Lato"/>
                <a:ea typeface="Lato"/>
                <a:cs typeface="Lato"/>
                <a:sym typeface="Lato"/>
              </a:rPr>
            </a:br>
            <a:r>
              <a:rPr lang="en-US" sz="2000">
                <a:solidFill>
                  <a:schemeClr val="lt1"/>
                </a:solidFill>
                <a:latin typeface="Lato"/>
                <a:ea typeface="Lato"/>
                <a:cs typeface="Lato"/>
                <a:sym typeface="Lato"/>
              </a:rPr>
              <a:t>Jia ying</a:t>
            </a:r>
            <a:endParaRPr sz="2000">
              <a:solidFill>
                <a:schemeClr val="lt1"/>
              </a:solidFill>
              <a:latin typeface="Lato"/>
              <a:ea typeface="Lato"/>
              <a:cs typeface="Lato"/>
              <a:sym typeface="Lato"/>
            </a:endParaRPr>
          </a:p>
        </p:txBody>
      </p:sp>
      <p:sp>
        <p:nvSpPr>
          <p:cNvPr id="105" name="Google Shape;105;g2ed7c3ae8e5_0_1"/>
          <p:cNvSpPr txBox="1"/>
          <p:nvPr/>
        </p:nvSpPr>
        <p:spPr>
          <a:xfrm>
            <a:off x="598025" y="426825"/>
            <a:ext cx="4275300" cy="62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600">
                <a:solidFill>
                  <a:schemeClr val="accent1"/>
                </a:solidFill>
                <a:latin typeface="Lato"/>
                <a:ea typeface="Lato"/>
                <a:cs typeface="Lato"/>
                <a:sym typeface="Lato"/>
              </a:rPr>
              <a:t>Objectives</a:t>
            </a:r>
            <a:endParaRPr b="1" sz="3600">
              <a:solidFill>
                <a:schemeClr val="accent1"/>
              </a:solidFill>
              <a:latin typeface="Lato"/>
              <a:ea typeface="Lato"/>
              <a:cs typeface="Lato"/>
              <a:sym typeface="Lato"/>
            </a:endParaRPr>
          </a:p>
        </p:txBody>
      </p:sp>
      <p:sp>
        <p:nvSpPr>
          <p:cNvPr id="106" name="Google Shape;106;g2ed7c3ae8e5_0_1"/>
          <p:cNvSpPr/>
          <p:nvPr/>
        </p:nvSpPr>
        <p:spPr>
          <a:xfrm>
            <a:off x="3591163" y="1919163"/>
            <a:ext cx="2473500" cy="2183400"/>
          </a:xfrm>
          <a:prstGeom prst="round2DiagRect">
            <a:avLst>
              <a:gd fmla="val 16667" name="adj1"/>
              <a:gd fmla="val 0" name="adj2"/>
            </a:avLst>
          </a:prstGeom>
          <a:solidFill>
            <a:schemeClr val="accent2"/>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sz="2000">
                <a:solidFill>
                  <a:schemeClr val="lt1"/>
                </a:solidFill>
                <a:latin typeface="Lato"/>
                <a:ea typeface="Lato"/>
                <a:cs typeface="Lato"/>
                <a:sym typeface="Lato"/>
              </a:rPr>
              <a:t>Classification</a:t>
            </a:r>
            <a:r>
              <a:rPr b="1" lang="en-US" sz="2000">
                <a:solidFill>
                  <a:schemeClr val="lt1"/>
                </a:solidFill>
                <a:latin typeface="Lato"/>
                <a:ea typeface="Lato"/>
                <a:cs typeface="Lato"/>
                <a:sym typeface="Lato"/>
              </a:rPr>
              <a:t>:</a:t>
            </a:r>
            <a:br>
              <a:rPr b="1" lang="en-US" sz="2000">
                <a:solidFill>
                  <a:schemeClr val="lt1"/>
                </a:solidFill>
                <a:latin typeface="Lato"/>
                <a:ea typeface="Lato"/>
                <a:cs typeface="Lato"/>
                <a:sym typeface="Lato"/>
              </a:rPr>
            </a:br>
            <a:r>
              <a:rPr b="1" lang="en-US" sz="2000">
                <a:solidFill>
                  <a:schemeClr val="lt1"/>
                </a:solidFill>
                <a:latin typeface="Lato"/>
                <a:ea typeface="Lato"/>
                <a:cs typeface="Lato"/>
                <a:sym typeface="Lato"/>
              </a:rPr>
              <a:t>Fariz </a:t>
            </a:r>
            <a:endParaRPr b="1" sz="2000">
              <a:solidFill>
                <a:schemeClr val="lt1"/>
              </a:solidFill>
              <a:latin typeface="Lato"/>
              <a:ea typeface="Lato"/>
              <a:cs typeface="Lato"/>
              <a:sym typeface="Lato"/>
            </a:endParaRPr>
          </a:p>
        </p:txBody>
      </p:sp>
      <p:sp>
        <p:nvSpPr>
          <p:cNvPr id="107" name="Google Shape;107;g2ed7c3ae8e5_0_1"/>
          <p:cNvSpPr/>
          <p:nvPr/>
        </p:nvSpPr>
        <p:spPr>
          <a:xfrm>
            <a:off x="6523313" y="1919163"/>
            <a:ext cx="2592300" cy="2183400"/>
          </a:xfrm>
          <a:prstGeom prst="round2DiagRect">
            <a:avLst>
              <a:gd fmla="val 16667" name="adj1"/>
              <a:gd fmla="val 0" name="adj2"/>
            </a:avLst>
          </a:prstGeom>
          <a:solidFill>
            <a:schemeClr val="accent2"/>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sz="2000">
                <a:solidFill>
                  <a:schemeClr val="lt1"/>
                </a:solidFill>
                <a:latin typeface="Lato"/>
                <a:ea typeface="Lato"/>
                <a:cs typeface="Lato"/>
                <a:sym typeface="Lato"/>
              </a:rPr>
              <a:t>Recommendation:</a:t>
            </a:r>
            <a:br>
              <a:rPr b="1" lang="en-US" sz="2000">
                <a:solidFill>
                  <a:schemeClr val="lt1"/>
                </a:solidFill>
                <a:latin typeface="Lato"/>
                <a:ea typeface="Lato"/>
                <a:cs typeface="Lato"/>
                <a:sym typeface="Lato"/>
              </a:rPr>
            </a:br>
            <a:r>
              <a:rPr b="1" lang="en-US" sz="2000">
                <a:solidFill>
                  <a:schemeClr val="lt1"/>
                </a:solidFill>
                <a:latin typeface="Lato"/>
                <a:ea typeface="Lato"/>
                <a:cs typeface="Lato"/>
                <a:sym typeface="Lato"/>
              </a:rPr>
              <a:t>Hassan</a:t>
            </a:r>
            <a:endParaRPr b="1" sz="2000">
              <a:solidFill>
                <a:schemeClr val="lt1"/>
              </a:solidFill>
              <a:latin typeface="Lato"/>
              <a:ea typeface="Lato"/>
              <a:cs typeface="Lato"/>
              <a:sym typeface="Lato"/>
            </a:endParaRPr>
          </a:p>
        </p:txBody>
      </p:sp>
      <p:sp>
        <p:nvSpPr>
          <p:cNvPr id="108" name="Google Shape;108;g2ed7c3ae8e5_0_1"/>
          <p:cNvSpPr/>
          <p:nvPr/>
        </p:nvSpPr>
        <p:spPr>
          <a:xfrm>
            <a:off x="9452650" y="1919163"/>
            <a:ext cx="2537400" cy="2183400"/>
          </a:xfrm>
          <a:prstGeom prst="round2DiagRect">
            <a:avLst>
              <a:gd fmla="val 16667" name="adj1"/>
              <a:gd fmla="val 0" name="adj2"/>
            </a:avLst>
          </a:prstGeom>
          <a:solidFill>
            <a:schemeClr val="accent2"/>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sz="2000">
                <a:solidFill>
                  <a:schemeClr val="lt1"/>
                </a:solidFill>
                <a:latin typeface="Lato"/>
                <a:ea typeface="Lato"/>
                <a:cs typeface="Lato"/>
                <a:sym typeface="Lato"/>
              </a:rPr>
              <a:t>Text Analysis</a:t>
            </a:r>
            <a:r>
              <a:rPr b="1" lang="en-US" sz="2000">
                <a:solidFill>
                  <a:schemeClr val="lt1"/>
                </a:solidFill>
                <a:latin typeface="Lato"/>
                <a:ea typeface="Lato"/>
                <a:cs typeface="Lato"/>
                <a:sym typeface="Lato"/>
              </a:rPr>
              <a:t>:</a:t>
            </a:r>
            <a:br>
              <a:rPr b="1" lang="en-US" sz="2000">
                <a:solidFill>
                  <a:schemeClr val="lt1"/>
                </a:solidFill>
                <a:latin typeface="Lato"/>
                <a:ea typeface="Lato"/>
                <a:cs typeface="Lato"/>
                <a:sym typeface="Lato"/>
              </a:rPr>
            </a:br>
            <a:r>
              <a:rPr b="1" lang="en-US" sz="2000">
                <a:solidFill>
                  <a:schemeClr val="lt1"/>
                </a:solidFill>
                <a:latin typeface="Lato"/>
                <a:ea typeface="Lato"/>
                <a:cs typeface="Lato"/>
                <a:sym typeface="Lato"/>
              </a:rPr>
              <a:t>Wee Kiat</a:t>
            </a:r>
            <a:endParaRPr b="1" sz="2000">
              <a:solidFill>
                <a:schemeClr val="lt1"/>
              </a:solidFill>
              <a:latin typeface="Lato"/>
              <a:ea typeface="Lato"/>
              <a:cs typeface="Lato"/>
              <a:sym typeface="Lato"/>
            </a:endParaRPr>
          </a:p>
        </p:txBody>
      </p:sp>
      <p:sp>
        <p:nvSpPr>
          <p:cNvPr id="109" name="Google Shape;109;g2ed7c3ae8e5_0_1"/>
          <p:cNvSpPr txBox="1"/>
          <p:nvPr/>
        </p:nvSpPr>
        <p:spPr>
          <a:xfrm>
            <a:off x="540225" y="4411400"/>
            <a:ext cx="2592300" cy="21858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lang="en-US" sz="1300">
                <a:solidFill>
                  <a:schemeClr val="dk2"/>
                </a:solidFill>
              </a:rPr>
              <a:t>Develop a time-series forecasting model to predict HDB resale prices until 2030, utilizing historical data from 1990 to 2020. This model aims to provide married couples with actionable insights for informed decision-making and strategic planning in their property investments.</a:t>
            </a:r>
            <a:endParaRPr sz="900"/>
          </a:p>
        </p:txBody>
      </p:sp>
      <p:sp>
        <p:nvSpPr>
          <p:cNvPr id="110" name="Google Shape;110;g2ed7c3ae8e5_0_1"/>
          <p:cNvSpPr txBox="1"/>
          <p:nvPr/>
        </p:nvSpPr>
        <p:spPr>
          <a:xfrm>
            <a:off x="3591175" y="4911650"/>
            <a:ext cx="2592300" cy="11853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lang="en-US" sz="1300">
                <a:solidFill>
                  <a:schemeClr val="dk2"/>
                </a:solidFill>
              </a:rPr>
              <a:t>Classify HDB flats into three price ranges from low, medium and high. This helps couples understand the affordability of various options.</a:t>
            </a:r>
            <a:endParaRPr sz="1300">
              <a:solidFill>
                <a:schemeClr val="dk2"/>
              </a:solidFill>
            </a:endParaRPr>
          </a:p>
        </p:txBody>
      </p:sp>
      <p:sp>
        <p:nvSpPr>
          <p:cNvPr id="111" name="Google Shape;111;g2ed7c3ae8e5_0_1"/>
          <p:cNvSpPr txBox="1"/>
          <p:nvPr/>
        </p:nvSpPr>
        <p:spPr>
          <a:xfrm>
            <a:off x="6523325" y="4965500"/>
            <a:ext cx="2592300" cy="1015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1200"/>
              </a:spcBef>
              <a:spcAft>
                <a:spcPts val="0"/>
              </a:spcAft>
              <a:buNone/>
            </a:pPr>
            <a:r>
              <a:rPr lang="en-US" sz="1300">
                <a:solidFill>
                  <a:schemeClr val="dk2"/>
                </a:solidFill>
              </a:rPr>
              <a:t>Create a recommendation system that suggests hdb flats based on user requirements</a:t>
            </a:r>
            <a:endParaRPr sz="1300">
              <a:solidFill>
                <a:schemeClr val="dk2"/>
              </a:solidFill>
            </a:endParaRPr>
          </a:p>
          <a:p>
            <a:pPr indent="0" lvl="0" marL="0" rtl="0" algn="l">
              <a:spcBef>
                <a:spcPts val="1200"/>
              </a:spcBef>
              <a:spcAft>
                <a:spcPts val="1200"/>
              </a:spcAft>
              <a:buNone/>
            </a:pPr>
            <a:r>
              <a:t/>
            </a:r>
            <a:endParaRPr sz="500">
              <a:solidFill>
                <a:schemeClr val="dk2"/>
              </a:solidFill>
            </a:endParaRPr>
          </a:p>
        </p:txBody>
      </p:sp>
      <p:sp>
        <p:nvSpPr>
          <p:cNvPr id="112" name="Google Shape;112;g2ed7c3ae8e5_0_1"/>
          <p:cNvSpPr txBox="1"/>
          <p:nvPr/>
        </p:nvSpPr>
        <p:spPr>
          <a:xfrm>
            <a:off x="9574275" y="4911650"/>
            <a:ext cx="2592300" cy="985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1200"/>
              </a:spcBef>
              <a:spcAft>
                <a:spcPts val="1200"/>
              </a:spcAft>
              <a:buNone/>
            </a:pPr>
            <a:r>
              <a:rPr lang="en-US" sz="1300">
                <a:solidFill>
                  <a:schemeClr val="dk2"/>
                </a:solidFill>
              </a:rPr>
              <a:t>Use an NLP model to classify the people review to the type of housing experience in Singapore. </a:t>
            </a:r>
            <a:endParaRPr sz="1300">
              <a:solidFill>
                <a:schemeClr val="dk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38" name="Shape 338"/>
        <p:cNvGrpSpPr/>
        <p:nvPr/>
      </p:nvGrpSpPr>
      <p:grpSpPr>
        <a:xfrm>
          <a:off x="0" y="0"/>
          <a:ext cx="0" cy="0"/>
          <a:chOff x="0" y="0"/>
          <a:chExt cx="0" cy="0"/>
        </a:xfrm>
      </p:grpSpPr>
      <p:sp>
        <p:nvSpPr>
          <p:cNvPr id="339" name="Google Shape;339;g28177ccc0d7_0_28"/>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Prediction Until 2030</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pic>
        <p:nvPicPr>
          <p:cNvPr id="340" name="Google Shape;340;g28177ccc0d7_0_28"/>
          <p:cNvPicPr preferRelativeResize="0"/>
          <p:nvPr/>
        </p:nvPicPr>
        <p:blipFill>
          <a:blip r:embed="rId3">
            <a:alphaModFix/>
          </a:blip>
          <a:stretch>
            <a:fillRect/>
          </a:stretch>
        </p:blipFill>
        <p:spPr>
          <a:xfrm>
            <a:off x="948100" y="994725"/>
            <a:ext cx="7688749" cy="3485676"/>
          </a:xfrm>
          <a:prstGeom prst="rect">
            <a:avLst/>
          </a:prstGeom>
          <a:noFill/>
          <a:ln>
            <a:noFill/>
          </a:ln>
        </p:spPr>
      </p:pic>
      <p:pic>
        <p:nvPicPr>
          <p:cNvPr id="341" name="Google Shape;341;g28177ccc0d7_0_28"/>
          <p:cNvPicPr preferRelativeResize="0"/>
          <p:nvPr/>
        </p:nvPicPr>
        <p:blipFill>
          <a:blip r:embed="rId4">
            <a:alphaModFix/>
          </a:blip>
          <a:stretch>
            <a:fillRect/>
          </a:stretch>
        </p:blipFill>
        <p:spPr>
          <a:xfrm>
            <a:off x="948088" y="4632801"/>
            <a:ext cx="8127928" cy="2072799"/>
          </a:xfrm>
          <a:prstGeom prst="rect">
            <a:avLst/>
          </a:prstGeom>
          <a:noFill/>
          <a:ln>
            <a:noFill/>
          </a:ln>
        </p:spPr>
      </p:pic>
      <p:sp>
        <p:nvSpPr>
          <p:cNvPr id="342" name="Google Shape;342;g28177ccc0d7_0_28"/>
          <p:cNvSpPr txBox="1"/>
          <p:nvPr/>
        </p:nvSpPr>
        <p:spPr>
          <a:xfrm>
            <a:off x="8831700" y="1129700"/>
            <a:ext cx="3000000" cy="384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Trend Analysis</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US"/>
              <a:t>Stable Trend with Upward Incline: The forecasted data displays a generally stable trend with a subtle upward slope. This indicates that while the data's overall level remains consistent, there is a gradual increase over time. This kind of trend suggests that there might be underlying factors contributing to a slow but steady growth in the observed variable.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46" name="Shape 346"/>
        <p:cNvGrpSpPr/>
        <p:nvPr/>
      </p:nvGrpSpPr>
      <p:grpSpPr>
        <a:xfrm>
          <a:off x="0" y="0"/>
          <a:ext cx="0" cy="0"/>
          <a:chOff x="0" y="0"/>
          <a:chExt cx="0" cy="0"/>
        </a:xfrm>
      </p:grpSpPr>
      <p:sp>
        <p:nvSpPr>
          <p:cNvPr id="347" name="Google Shape;347;g28177ccc0d7_0_38"/>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Prediction Until 2030</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pic>
        <p:nvPicPr>
          <p:cNvPr id="348" name="Google Shape;348;g28177ccc0d7_0_38"/>
          <p:cNvPicPr preferRelativeResize="0"/>
          <p:nvPr/>
        </p:nvPicPr>
        <p:blipFill>
          <a:blip r:embed="rId3">
            <a:alphaModFix/>
          </a:blip>
          <a:stretch>
            <a:fillRect/>
          </a:stretch>
        </p:blipFill>
        <p:spPr>
          <a:xfrm>
            <a:off x="728500" y="994725"/>
            <a:ext cx="7688749" cy="3485676"/>
          </a:xfrm>
          <a:prstGeom prst="rect">
            <a:avLst/>
          </a:prstGeom>
          <a:noFill/>
          <a:ln>
            <a:noFill/>
          </a:ln>
        </p:spPr>
      </p:pic>
      <p:pic>
        <p:nvPicPr>
          <p:cNvPr id="349" name="Google Shape;349;g28177ccc0d7_0_38"/>
          <p:cNvPicPr preferRelativeResize="0"/>
          <p:nvPr/>
        </p:nvPicPr>
        <p:blipFill>
          <a:blip r:embed="rId4">
            <a:alphaModFix/>
          </a:blip>
          <a:stretch>
            <a:fillRect/>
          </a:stretch>
        </p:blipFill>
        <p:spPr>
          <a:xfrm>
            <a:off x="728500" y="4649101"/>
            <a:ext cx="8127928" cy="2072799"/>
          </a:xfrm>
          <a:prstGeom prst="rect">
            <a:avLst/>
          </a:prstGeom>
          <a:noFill/>
          <a:ln>
            <a:noFill/>
          </a:ln>
        </p:spPr>
      </p:pic>
      <p:sp>
        <p:nvSpPr>
          <p:cNvPr id="350" name="Google Shape;350;g28177ccc0d7_0_38"/>
          <p:cNvSpPr txBox="1"/>
          <p:nvPr/>
        </p:nvSpPr>
        <p:spPr>
          <a:xfrm>
            <a:off x="9076025" y="602725"/>
            <a:ext cx="3000000" cy="621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t>I</a:t>
            </a:r>
            <a:r>
              <a:rPr b="1" lang="en-US"/>
              <a:t>mplications of a Stable Trend</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US"/>
              <a:t> A stable trend with minor upward movement suggests that the forecast is relatively predictable over the short to medium term. This stability can be advantageous for planning and decision-making, as it provides a consistent expectation of future values with only a gradual increase.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gentle upward incline signifies that it is experiencing modest growth. This could be due to seasonal factors, gradual improvements, or long-term positive shifts in the underlying process.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slight upward trend might be driven by external factors such as market conditions, economic growth, or changes in consumer behavior. Identifying these factors can help in understanding the reasons behind the gradual increase.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54" name="Shape 354"/>
        <p:cNvGrpSpPr/>
        <p:nvPr/>
      </p:nvGrpSpPr>
      <p:grpSpPr>
        <a:xfrm>
          <a:off x="0" y="0"/>
          <a:ext cx="0" cy="0"/>
          <a:chOff x="0" y="0"/>
          <a:chExt cx="0" cy="0"/>
        </a:xfrm>
      </p:grpSpPr>
      <p:sp>
        <p:nvSpPr>
          <p:cNvPr id="355" name="Google Shape;355;g28177ccc0d7_0_47"/>
          <p:cNvSpPr txBox="1"/>
          <p:nvPr/>
        </p:nvSpPr>
        <p:spPr>
          <a:xfrm>
            <a:off x="882925"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Overall Analysis</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356" name="Google Shape;356;g28177ccc0d7_0_47"/>
          <p:cNvSpPr txBox="1"/>
          <p:nvPr/>
        </p:nvSpPr>
        <p:spPr>
          <a:xfrm>
            <a:off x="539550" y="1384625"/>
            <a:ext cx="11112900" cy="427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t>Strategic Implications for Married Couples</a:t>
            </a:r>
            <a:endParaRPr b="1"/>
          </a:p>
          <a:p>
            <a:pPr indent="0" lvl="0" marL="0" rtl="0" algn="l">
              <a:spcBef>
                <a:spcPts val="0"/>
              </a:spcBef>
              <a:spcAft>
                <a:spcPts val="0"/>
              </a:spcAft>
              <a:buNone/>
            </a:pPr>
            <a:r>
              <a:t/>
            </a:r>
            <a:endParaRPr/>
          </a:p>
          <a:p>
            <a:pPr indent="0" lvl="0" marL="457200" rtl="0" algn="l">
              <a:spcBef>
                <a:spcPts val="0"/>
              </a:spcBef>
              <a:spcAft>
                <a:spcPts val="0"/>
              </a:spcAft>
              <a:buNone/>
            </a:pPr>
            <a:r>
              <a:rPr lang="en-US"/>
              <a:t>Investment Timing</a:t>
            </a:r>
            <a:endParaRPr/>
          </a:p>
          <a:p>
            <a:pPr indent="-317500" lvl="0" marL="457200" rtl="0" algn="l">
              <a:spcBef>
                <a:spcPts val="0"/>
              </a:spcBef>
              <a:spcAft>
                <a:spcPts val="0"/>
              </a:spcAft>
              <a:buSzPts val="1400"/>
              <a:buChar char="❖"/>
            </a:pPr>
            <a:r>
              <a:rPr lang="en-US"/>
              <a:t>The stable trend with a slight upward incline provides a general indication that property values are expected to increase modestly. Couples should consider investing sooner rather than later to take advantage of the anticipated price increases.</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US"/>
              <a:t>Budget Planning</a:t>
            </a:r>
            <a:endParaRPr/>
          </a:p>
          <a:p>
            <a:pPr indent="-317500" lvl="0" marL="457200" rtl="0" algn="l">
              <a:spcBef>
                <a:spcPts val="0"/>
              </a:spcBef>
              <a:spcAft>
                <a:spcPts val="0"/>
              </a:spcAft>
              <a:buSzPts val="1400"/>
              <a:buChar char="❖"/>
            </a:pPr>
            <a:r>
              <a:rPr lang="en-US"/>
              <a:t>Knowing the forecasted price trends and the uncertainty ranges helps in setting realistic budgets for property purchases. Couples can prepare for a range of possible outcomes, ensuring they are financially prepared for various scenarios.</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US"/>
              <a:t>Risk Management</a:t>
            </a:r>
            <a:endParaRPr/>
          </a:p>
          <a:p>
            <a:pPr indent="-317500" lvl="0" marL="457200" rtl="0" algn="l">
              <a:spcBef>
                <a:spcPts val="0"/>
              </a:spcBef>
              <a:spcAft>
                <a:spcPts val="0"/>
              </a:spcAft>
              <a:buSzPts val="1400"/>
              <a:buChar char="❖"/>
            </a:pPr>
            <a:r>
              <a:rPr lang="en-US"/>
              <a:t>The wide uncertainty intervals highlight the need for cautious planning. Couples should account for potential variations in prices and develop contingency plans. Scenario analysis based on different growth rates or market conditions can help in understanding the potential impacts on their investments.</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US"/>
              <a:t>Long-Term Strategy</a:t>
            </a:r>
            <a:endParaRPr/>
          </a:p>
          <a:p>
            <a:pPr indent="-317500" lvl="0" marL="457200" rtl="0" algn="l">
              <a:spcBef>
                <a:spcPts val="0"/>
              </a:spcBef>
              <a:spcAft>
                <a:spcPts val="0"/>
              </a:spcAft>
              <a:buSzPts val="1400"/>
              <a:buChar char="❖"/>
            </a:pPr>
            <a:r>
              <a:rPr lang="en-US"/>
              <a:t>The forecast helps in planning long-term property investments and strategic decisions. Couples can use the insights to align their property investment plans with the expected market trends, whether it involves purchasing, upgrading, or diversifying their property portfolio.</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60" name="Shape 360"/>
        <p:cNvGrpSpPr/>
        <p:nvPr/>
      </p:nvGrpSpPr>
      <p:grpSpPr>
        <a:xfrm>
          <a:off x="0" y="0"/>
          <a:ext cx="0" cy="0"/>
          <a:chOff x="0" y="0"/>
          <a:chExt cx="0" cy="0"/>
        </a:xfrm>
      </p:grpSpPr>
      <p:sp>
        <p:nvSpPr>
          <p:cNvPr id="361" name="Google Shape;361;g28177ccc0d7_0_56"/>
          <p:cNvSpPr txBox="1"/>
          <p:nvPr/>
        </p:nvSpPr>
        <p:spPr>
          <a:xfrm>
            <a:off x="622300"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Model Evaluation</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pic>
        <p:nvPicPr>
          <p:cNvPr id="362" name="Google Shape;362;g28177ccc0d7_0_56"/>
          <p:cNvPicPr preferRelativeResize="0"/>
          <p:nvPr/>
        </p:nvPicPr>
        <p:blipFill>
          <a:blip r:embed="rId3">
            <a:alphaModFix/>
          </a:blip>
          <a:stretch>
            <a:fillRect/>
          </a:stretch>
        </p:blipFill>
        <p:spPr>
          <a:xfrm>
            <a:off x="321100" y="1424050"/>
            <a:ext cx="7191750" cy="4244202"/>
          </a:xfrm>
          <a:prstGeom prst="rect">
            <a:avLst/>
          </a:prstGeom>
          <a:noFill/>
          <a:ln>
            <a:noFill/>
          </a:ln>
        </p:spPr>
      </p:pic>
      <p:pic>
        <p:nvPicPr>
          <p:cNvPr id="363" name="Google Shape;363;g28177ccc0d7_0_56"/>
          <p:cNvPicPr preferRelativeResize="0"/>
          <p:nvPr/>
        </p:nvPicPr>
        <p:blipFill>
          <a:blip r:embed="rId4">
            <a:alphaModFix/>
          </a:blip>
          <a:stretch>
            <a:fillRect/>
          </a:stretch>
        </p:blipFill>
        <p:spPr>
          <a:xfrm>
            <a:off x="7512850" y="2085550"/>
            <a:ext cx="4390651" cy="305155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67" name="Shape 367"/>
        <p:cNvGrpSpPr/>
        <p:nvPr/>
      </p:nvGrpSpPr>
      <p:grpSpPr>
        <a:xfrm>
          <a:off x="0" y="0"/>
          <a:ext cx="0" cy="0"/>
          <a:chOff x="0" y="0"/>
          <a:chExt cx="0" cy="0"/>
        </a:xfrm>
      </p:grpSpPr>
      <p:sp>
        <p:nvSpPr>
          <p:cNvPr id="368" name="Google Shape;368;g28177ccc0d7_0_63"/>
          <p:cNvSpPr txBox="1"/>
          <p:nvPr/>
        </p:nvSpPr>
        <p:spPr>
          <a:xfrm>
            <a:off x="622300" y="194925"/>
            <a:ext cx="8577300" cy="79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Model Evaluation</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pic>
        <p:nvPicPr>
          <p:cNvPr id="369" name="Google Shape;369;g28177ccc0d7_0_63"/>
          <p:cNvPicPr preferRelativeResize="0"/>
          <p:nvPr/>
        </p:nvPicPr>
        <p:blipFill>
          <a:blip r:embed="rId3">
            <a:alphaModFix/>
          </a:blip>
          <a:stretch>
            <a:fillRect/>
          </a:stretch>
        </p:blipFill>
        <p:spPr>
          <a:xfrm>
            <a:off x="524575" y="1196025"/>
            <a:ext cx="11487150" cy="39052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373" name="Shape 373"/>
        <p:cNvGrpSpPr/>
        <p:nvPr/>
      </p:nvGrpSpPr>
      <p:grpSpPr>
        <a:xfrm>
          <a:off x="0" y="0"/>
          <a:ext cx="0" cy="0"/>
          <a:chOff x="0" y="0"/>
          <a:chExt cx="0" cy="0"/>
        </a:xfrm>
      </p:grpSpPr>
      <p:sp>
        <p:nvSpPr>
          <p:cNvPr id="374" name="Google Shape;374;g2ed7c3ae8e5_0_67"/>
          <p:cNvSpPr txBox="1"/>
          <p:nvPr/>
        </p:nvSpPr>
        <p:spPr>
          <a:xfrm>
            <a:off x="923575" y="438875"/>
            <a:ext cx="10947000" cy="58932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 WeeKiat:</a:t>
            </a:r>
            <a:endParaRPr b="1" sz="36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lnSpc>
                <a:spcPct val="115000"/>
              </a:lnSpc>
              <a:spcBef>
                <a:spcPts val="1200"/>
              </a:spcBef>
              <a:spcAft>
                <a:spcPts val="0"/>
              </a:spcAft>
              <a:buNone/>
            </a:pPr>
            <a:r>
              <a:rPr b="1" lang="en-US" sz="1800">
                <a:solidFill>
                  <a:schemeClr val="accent1"/>
                </a:solidFill>
              </a:rPr>
              <a:t>Text </a:t>
            </a:r>
            <a:r>
              <a:rPr b="1" lang="en-US" sz="1800">
                <a:solidFill>
                  <a:schemeClr val="accent1"/>
                </a:solidFill>
              </a:rPr>
              <a:t>Analytic</a:t>
            </a:r>
            <a:r>
              <a:rPr b="1" lang="en-US" sz="1800">
                <a:solidFill>
                  <a:schemeClr val="accent1"/>
                </a:solidFill>
              </a:rPr>
              <a:t> to determine if the reviews made is a positive or negative experience.</a:t>
            </a:r>
            <a:endParaRPr b="1" sz="1800">
              <a:solidFill>
                <a:schemeClr val="accent1"/>
              </a:solidFill>
            </a:endParaRPr>
          </a:p>
          <a:p>
            <a:pPr indent="0" lvl="0" marL="0" rtl="0" algn="l">
              <a:lnSpc>
                <a:spcPct val="115000"/>
              </a:lnSpc>
              <a:spcBef>
                <a:spcPts val="1200"/>
              </a:spcBef>
              <a:spcAft>
                <a:spcPts val="0"/>
              </a:spcAft>
              <a:buNone/>
            </a:pPr>
            <a:r>
              <a:rPr b="1" lang="en-US" sz="1800">
                <a:solidFill>
                  <a:schemeClr val="accent1"/>
                </a:solidFill>
              </a:rPr>
              <a:t>Review from various type of Housing in Singapore</a:t>
            </a:r>
            <a:endParaRPr b="1" sz="1800">
              <a:solidFill>
                <a:schemeClr val="accent1"/>
              </a:solidFill>
            </a:endParaRPr>
          </a:p>
          <a:p>
            <a:pPr indent="-342900" lvl="0" marL="457200" rtl="0" algn="l">
              <a:lnSpc>
                <a:spcPct val="115000"/>
              </a:lnSpc>
              <a:spcBef>
                <a:spcPts val="1200"/>
              </a:spcBef>
              <a:spcAft>
                <a:spcPts val="0"/>
              </a:spcAft>
              <a:buClr>
                <a:schemeClr val="accent1"/>
              </a:buClr>
              <a:buSzPts val="1800"/>
              <a:buAutoNum type="arabicPeriod"/>
            </a:pPr>
            <a:r>
              <a:rPr lang="en-US" sz="1800">
                <a:solidFill>
                  <a:schemeClr val="accent1"/>
                </a:solidFill>
              </a:rPr>
              <a:t>HDB </a:t>
            </a:r>
            <a:endParaRPr sz="1800">
              <a:solidFill>
                <a:schemeClr val="accent1"/>
              </a:solidFill>
            </a:endParaRPr>
          </a:p>
          <a:p>
            <a:pPr indent="-342900" lvl="0" marL="457200" rtl="0" algn="l">
              <a:lnSpc>
                <a:spcPct val="115000"/>
              </a:lnSpc>
              <a:spcBef>
                <a:spcPts val="0"/>
              </a:spcBef>
              <a:spcAft>
                <a:spcPts val="0"/>
              </a:spcAft>
              <a:buClr>
                <a:schemeClr val="accent1"/>
              </a:buClr>
              <a:buSzPts val="1800"/>
              <a:buAutoNum type="arabicPeriod"/>
            </a:pPr>
            <a:r>
              <a:rPr lang="en-US" sz="1800">
                <a:solidFill>
                  <a:schemeClr val="accent1"/>
                </a:solidFill>
              </a:rPr>
              <a:t>Condo</a:t>
            </a:r>
            <a:endParaRPr sz="1800">
              <a:solidFill>
                <a:schemeClr val="accent1"/>
              </a:solidFill>
            </a:endParaRPr>
          </a:p>
          <a:p>
            <a:pPr indent="-342900" lvl="0" marL="457200" rtl="0" algn="l">
              <a:lnSpc>
                <a:spcPct val="115000"/>
              </a:lnSpc>
              <a:spcBef>
                <a:spcPts val="0"/>
              </a:spcBef>
              <a:spcAft>
                <a:spcPts val="0"/>
              </a:spcAft>
              <a:buClr>
                <a:schemeClr val="accent1"/>
              </a:buClr>
              <a:buSzPts val="1800"/>
              <a:buAutoNum type="arabicPeriod"/>
            </a:pPr>
            <a:r>
              <a:rPr lang="en-US" sz="1800">
                <a:solidFill>
                  <a:schemeClr val="accent1"/>
                </a:solidFill>
              </a:rPr>
              <a:t>Private Estate</a:t>
            </a:r>
            <a:endParaRPr sz="1800">
              <a:solidFill>
                <a:schemeClr val="accent1"/>
              </a:solidFill>
            </a:endParaRPr>
          </a:p>
          <a:p>
            <a:pPr indent="-342900" lvl="0" marL="457200" rtl="0" algn="l">
              <a:lnSpc>
                <a:spcPct val="115000"/>
              </a:lnSpc>
              <a:spcBef>
                <a:spcPts val="0"/>
              </a:spcBef>
              <a:spcAft>
                <a:spcPts val="0"/>
              </a:spcAft>
              <a:buClr>
                <a:schemeClr val="accent1"/>
              </a:buClr>
              <a:buSzPts val="1800"/>
              <a:buAutoNum type="arabicPeriod"/>
            </a:pPr>
            <a:r>
              <a:rPr lang="en-US" sz="1800">
                <a:solidFill>
                  <a:schemeClr val="accent1"/>
                </a:solidFill>
              </a:rPr>
              <a:t>Overseas placement</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378" name="Shape 378"/>
        <p:cNvGrpSpPr/>
        <p:nvPr/>
      </p:nvGrpSpPr>
      <p:grpSpPr>
        <a:xfrm>
          <a:off x="0" y="0"/>
          <a:ext cx="0" cy="0"/>
          <a:chOff x="0" y="0"/>
          <a:chExt cx="0" cy="0"/>
        </a:xfrm>
      </p:grpSpPr>
      <p:sp>
        <p:nvSpPr>
          <p:cNvPr id="379" name="Google Shape;379;g2f062fd8ba6_0_0"/>
          <p:cNvSpPr txBox="1"/>
          <p:nvPr/>
        </p:nvSpPr>
        <p:spPr>
          <a:xfrm>
            <a:off x="139825" y="139825"/>
            <a:ext cx="5676600" cy="58932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200">
                <a:solidFill>
                  <a:schemeClr val="accent1"/>
                </a:solidFill>
              </a:rPr>
              <a:t>Data Transformation - Predict User Review:</a:t>
            </a:r>
            <a:endParaRPr b="1" sz="3200">
              <a:solidFill>
                <a:schemeClr val="accent1"/>
              </a:solidFill>
            </a:endParaRPr>
          </a:p>
          <a:p>
            <a:pPr indent="0" lvl="0" marL="0" rtl="0" algn="l">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1. Data Collection</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Identify your data sources: This could be product reviews, social media comments, survey responses, news articles, or any text data relevant to your analysis. </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2. Clean and preprocess the data:</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Tokenization: breaks down the review text into individual words (tokens) using NLTK's word tokenizer.</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Stop Word Removal: create a set of English stop words and then filter out these words from the list of tokens.</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Stemming: reducing words to their root form (e.g., "running" -&gt; "run").</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spcBef>
                <a:spcPts val="1200"/>
              </a:spcBef>
              <a:spcAft>
                <a:spcPts val="0"/>
              </a:spcAft>
              <a:buNone/>
            </a:pPr>
            <a:r>
              <a:t/>
            </a:r>
            <a:endParaRPr b="1">
              <a:solidFill>
                <a:schemeClr val="accent1"/>
              </a:solidFill>
            </a:endParaRPr>
          </a:p>
          <a:p>
            <a:pPr indent="0" lvl="0" marL="0" rtl="0" algn="l">
              <a:spcBef>
                <a:spcPts val="1200"/>
              </a:spcBef>
              <a:spcAft>
                <a:spcPts val="0"/>
              </a:spcAft>
              <a:buNone/>
            </a:pPr>
            <a:r>
              <a:t/>
            </a:r>
            <a:endParaRPr b="1">
              <a:solidFill>
                <a:schemeClr val="accent1"/>
              </a:solidFill>
            </a:endParaRPr>
          </a:p>
        </p:txBody>
      </p:sp>
      <p:pic>
        <p:nvPicPr>
          <p:cNvPr id="380" name="Google Shape;380;g2f062fd8ba6_0_0"/>
          <p:cNvPicPr preferRelativeResize="0"/>
          <p:nvPr/>
        </p:nvPicPr>
        <p:blipFill>
          <a:blip r:embed="rId3">
            <a:alphaModFix/>
          </a:blip>
          <a:stretch>
            <a:fillRect/>
          </a:stretch>
        </p:blipFill>
        <p:spPr>
          <a:xfrm>
            <a:off x="5816425" y="626775"/>
            <a:ext cx="6070775" cy="5478282"/>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384" name="Shape 384"/>
        <p:cNvGrpSpPr/>
        <p:nvPr/>
      </p:nvGrpSpPr>
      <p:grpSpPr>
        <a:xfrm>
          <a:off x="0" y="0"/>
          <a:ext cx="0" cy="0"/>
          <a:chOff x="0" y="0"/>
          <a:chExt cx="0" cy="0"/>
        </a:xfrm>
      </p:grpSpPr>
      <p:sp>
        <p:nvSpPr>
          <p:cNvPr id="385" name="Google Shape;385;g2f47dc98592_1_28"/>
          <p:cNvSpPr txBox="1"/>
          <p:nvPr/>
        </p:nvSpPr>
        <p:spPr>
          <a:xfrm>
            <a:off x="139825" y="139825"/>
            <a:ext cx="5594100" cy="58932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200">
                <a:solidFill>
                  <a:schemeClr val="accent1"/>
                </a:solidFill>
              </a:rPr>
              <a:t>Data Transformation - Predict User Review:</a:t>
            </a:r>
            <a:endParaRPr b="1" sz="3200">
              <a:solidFill>
                <a:schemeClr val="accent1"/>
              </a:solidFill>
            </a:endParaRPr>
          </a:p>
          <a:p>
            <a:pPr indent="0" lvl="0" marL="0" rtl="0" algn="l">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3. P</a:t>
            </a:r>
            <a:r>
              <a:rPr b="1" lang="en-US">
                <a:solidFill>
                  <a:schemeClr val="accent1"/>
                </a:solidFill>
              </a:rPr>
              <a:t>repares your text data for use in a neural network by tokenizing it, building a vocabulary, converting text to numerical sequences, and padding the sequences to a uniform length.</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4. Sets up the foundation for building a sentiment analysis model by extracting labels and features, and preparing to split the data for training and evaluation.</a:t>
            </a:r>
            <a:endParaRPr b="1">
              <a:solidFill>
                <a:schemeClr val="accent1"/>
              </a:solidFill>
            </a:endParaRPr>
          </a:p>
          <a:p>
            <a:pPr indent="-317500" lvl="0" marL="457200" rtl="0" algn="l">
              <a:lnSpc>
                <a:spcPct val="115000"/>
              </a:lnSpc>
              <a:spcBef>
                <a:spcPts val="1200"/>
              </a:spcBef>
              <a:spcAft>
                <a:spcPts val="0"/>
              </a:spcAft>
              <a:buClr>
                <a:schemeClr val="accent1"/>
              </a:buClr>
              <a:buSzPts val="1400"/>
              <a:buChar char="-"/>
            </a:pPr>
            <a:r>
              <a:rPr b="1" lang="en-US">
                <a:solidFill>
                  <a:schemeClr val="accent1"/>
                </a:solidFill>
              </a:rPr>
              <a:t>y = data['sentiment']: Extracts the sentiment labels (the target variable) from your DataFrame and stores them in y.</a:t>
            </a:r>
            <a:endParaRPr b="1">
              <a:solidFill>
                <a:schemeClr val="accent1"/>
              </a:solidFill>
            </a:endParaRPr>
          </a:p>
          <a:p>
            <a:pPr indent="-317500" lvl="0" marL="457200" rtl="0" algn="l">
              <a:lnSpc>
                <a:spcPct val="115000"/>
              </a:lnSpc>
              <a:spcBef>
                <a:spcPts val="0"/>
              </a:spcBef>
              <a:spcAft>
                <a:spcPts val="0"/>
              </a:spcAft>
              <a:buClr>
                <a:schemeClr val="accent1"/>
              </a:buClr>
              <a:buSzPts val="1400"/>
              <a:buChar char="-"/>
            </a:pPr>
            <a:r>
              <a:rPr b="1" lang="en-US">
                <a:solidFill>
                  <a:schemeClr val="accent1"/>
                </a:solidFill>
              </a:rPr>
              <a:t>Split the data into training and testing sets </a:t>
            </a:r>
            <a:endParaRPr b="1">
              <a:solidFill>
                <a:schemeClr val="accent1"/>
              </a:solidFill>
            </a:endParaRPr>
          </a:p>
          <a:p>
            <a:pPr indent="-317500" lvl="0" marL="457200" rtl="0" algn="l">
              <a:lnSpc>
                <a:spcPct val="115000"/>
              </a:lnSpc>
              <a:spcBef>
                <a:spcPts val="0"/>
              </a:spcBef>
              <a:spcAft>
                <a:spcPts val="0"/>
              </a:spcAft>
              <a:buClr>
                <a:schemeClr val="accent1"/>
              </a:buClr>
              <a:buSzPts val="1400"/>
              <a:buChar char="-"/>
            </a:pPr>
            <a:r>
              <a:rPr b="1" lang="en-US">
                <a:solidFill>
                  <a:schemeClr val="accent1"/>
                </a:solidFill>
              </a:rPr>
              <a:t>Training Set: Used to train your model.</a:t>
            </a:r>
            <a:endParaRPr b="1">
              <a:solidFill>
                <a:schemeClr val="accent1"/>
              </a:solidFill>
            </a:endParaRPr>
          </a:p>
          <a:p>
            <a:pPr indent="-317500" lvl="0" marL="457200" rtl="0" algn="l">
              <a:lnSpc>
                <a:spcPct val="115000"/>
              </a:lnSpc>
              <a:spcBef>
                <a:spcPts val="0"/>
              </a:spcBef>
              <a:spcAft>
                <a:spcPts val="0"/>
              </a:spcAft>
              <a:buClr>
                <a:schemeClr val="accent1"/>
              </a:buClr>
              <a:buSzPts val="1400"/>
              <a:buChar char="-"/>
            </a:pPr>
            <a:r>
              <a:rPr b="1" lang="en-US">
                <a:solidFill>
                  <a:schemeClr val="accent1"/>
                </a:solidFill>
              </a:rPr>
              <a:t>Testing Set: Used to evaluate the performance of your trained model on unseen data.</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spcBef>
                <a:spcPts val="1200"/>
              </a:spcBef>
              <a:spcAft>
                <a:spcPts val="0"/>
              </a:spcAft>
              <a:buNone/>
            </a:pPr>
            <a:r>
              <a:t/>
            </a:r>
            <a:endParaRPr b="1">
              <a:solidFill>
                <a:schemeClr val="accent1"/>
              </a:solidFill>
            </a:endParaRPr>
          </a:p>
          <a:p>
            <a:pPr indent="0" lvl="0" marL="0" rtl="0" algn="l">
              <a:spcBef>
                <a:spcPts val="1200"/>
              </a:spcBef>
              <a:spcAft>
                <a:spcPts val="0"/>
              </a:spcAft>
              <a:buNone/>
            </a:pPr>
            <a:r>
              <a:t/>
            </a:r>
            <a:endParaRPr b="1">
              <a:solidFill>
                <a:schemeClr val="accent1"/>
              </a:solidFill>
            </a:endParaRPr>
          </a:p>
        </p:txBody>
      </p:sp>
      <p:pic>
        <p:nvPicPr>
          <p:cNvPr id="386" name="Google Shape;386;g2f47dc98592_1_28"/>
          <p:cNvPicPr preferRelativeResize="0"/>
          <p:nvPr/>
        </p:nvPicPr>
        <p:blipFill rotWithShape="1">
          <a:blip r:embed="rId3">
            <a:alphaModFix/>
          </a:blip>
          <a:srcRect b="0" l="3629" r="-3630" t="0"/>
          <a:stretch/>
        </p:blipFill>
        <p:spPr>
          <a:xfrm>
            <a:off x="6079975" y="843925"/>
            <a:ext cx="5905175" cy="557747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390" name="Shape 390"/>
        <p:cNvGrpSpPr/>
        <p:nvPr/>
      </p:nvGrpSpPr>
      <p:grpSpPr>
        <a:xfrm>
          <a:off x="0" y="0"/>
          <a:ext cx="0" cy="0"/>
          <a:chOff x="0" y="0"/>
          <a:chExt cx="0" cy="0"/>
        </a:xfrm>
      </p:grpSpPr>
      <p:sp>
        <p:nvSpPr>
          <p:cNvPr id="391" name="Google Shape;391;g2f47dc98592_1_43"/>
          <p:cNvSpPr txBox="1"/>
          <p:nvPr/>
        </p:nvSpPr>
        <p:spPr>
          <a:xfrm>
            <a:off x="139825" y="139825"/>
            <a:ext cx="5594100" cy="58932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200">
                <a:solidFill>
                  <a:schemeClr val="accent1"/>
                </a:solidFill>
              </a:rPr>
              <a:t>Data Transformation - Predict User Review:</a:t>
            </a:r>
            <a:endParaRPr b="1" sz="3200">
              <a:solidFill>
                <a:schemeClr val="accent1"/>
              </a:solidFill>
            </a:endParaRPr>
          </a:p>
          <a:p>
            <a:pPr indent="0" lvl="0" marL="0" rtl="0" algn="l">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5. Evaluates your trained sentiment analysis model on dataset and provides you with metrics (loss and accuracy) to gauge its performance. These metrics help you understand how well your model generalizes to new data and whether it needs further improvement.</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6. Generates a comprehensive report that helps you analyze the performance of your sentiment analysis model. it provides insights into how well the model handles different classes and can help you identify areas for improvement.</a:t>
            </a:r>
            <a:endParaRPr b="1">
              <a:solidFill>
                <a:schemeClr val="accent1"/>
              </a:solidFill>
            </a:endParaRPr>
          </a:p>
          <a:p>
            <a:pPr indent="-317500" lvl="0" marL="457200" rtl="0" algn="l">
              <a:lnSpc>
                <a:spcPct val="115000"/>
              </a:lnSpc>
              <a:spcBef>
                <a:spcPts val="1200"/>
              </a:spcBef>
              <a:spcAft>
                <a:spcPts val="0"/>
              </a:spcAft>
              <a:buClr>
                <a:schemeClr val="accent1"/>
              </a:buClr>
              <a:buSzPts val="1400"/>
              <a:buChar char="-"/>
            </a:pPr>
            <a:r>
              <a:rPr b="1" lang="en-US">
                <a:solidFill>
                  <a:schemeClr val="accent1"/>
                </a:solidFill>
              </a:rPr>
              <a:t>Precision: The proportion of correctly predicted positive instances out of all instances predicted as positive.</a:t>
            </a:r>
            <a:endParaRPr b="1">
              <a:solidFill>
                <a:schemeClr val="accent1"/>
              </a:solidFill>
            </a:endParaRPr>
          </a:p>
          <a:p>
            <a:pPr indent="-317500" lvl="0" marL="457200" rtl="0" algn="l">
              <a:lnSpc>
                <a:spcPct val="115000"/>
              </a:lnSpc>
              <a:spcBef>
                <a:spcPts val="0"/>
              </a:spcBef>
              <a:spcAft>
                <a:spcPts val="0"/>
              </a:spcAft>
              <a:buClr>
                <a:schemeClr val="accent1"/>
              </a:buClr>
              <a:buSzPts val="1400"/>
              <a:buChar char="-"/>
            </a:pPr>
            <a:r>
              <a:rPr b="1" lang="en-US">
                <a:solidFill>
                  <a:schemeClr val="accent1"/>
                </a:solidFill>
              </a:rPr>
              <a:t>Recall: The proportion of correctly predicted positive instances out of all actual positive instances.</a:t>
            </a:r>
            <a:endParaRPr b="1">
              <a:solidFill>
                <a:schemeClr val="accent1"/>
              </a:solidFill>
            </a:endParaRPr>
          </a:p>
          <a:p>
            <a:pPr indent="-317500" lvl="0" marL="457200" rtl="0" algn="l">
              <a:lnSpc>
                <a:spcPct val="115000"/>
              </a:lnSpc>
              <a:spcBef>
                <a:spcPts val="0"/>
              </a:spcBef>
              <a:spcAft>
                <a:spcPts val="0"/>
              </a:spcAft>
              <a:buClr>
                <a:schemeClr val="accent1"/>
              </a:buClr>
              <a:buSzPts val="1400"/>
              <a:buChar char="-"/>
            </a:pPr>
            <a:r>
              <a:rPr b="1" lang="en-US">
                <a:solidFill>
                  <a:schemeClr val="accent1"/>
                </a:solidFill>
              </a:rPr>
              <a:t>F1-score: A harmonic mean of precision and recall, providing a balanced measure of performance.</a:t>
            </a:r>
            <a:endParaRPr b="1">
              <a:solidFill>
                <a:schemeClr val="accent1"/>
              </a:solidFill>
            </a:endParaRPr>
          </a:p>
          <a:p>
            <a:pPr indent="-317500" lvl="0" marL="457200" rtl="0" algn="l">
              <a:lnSpc>
                <a:spcPct val="115000"/>
              </a:lnSpc>
              <a:spcBef>
                <a:spcPts val="0"/>
              </a:spcBef>
              <a:spcAft>
                <a:spcPts val="0"/>
              </a:spcAft>
              <a:buClr>
                <a:schemeClr val="accent1"/>
              </a:buClr>
              <a:buSzPts val="1400"/>
              <a:buChar char="-"/>
            </a:pPr>
            <a:r>
              <a:rPr b="1" lang="en-US">
                <a:solidFill>
                  <a:schemeClr val="accent1"/>
                </a:solidFill>
              </a:rPr>
              <a:t>Support: The number of instances in each class.</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spcBef>
                <a:spcPts val="1200"/>
              </a:spcBef>
              <a:spcAft>
                <a:spcPts val="0"/>
              </a:spcAft>
              <a:buNone/>
            </a:pPr>
            <a:r>
              <a:t/>
            </a:r>
            <a:endParaRPr b="1">
              <a:solidFill>
                <a:schemeClr val="accent1"/>
              </a:solidFill>
            </a:endParaRPr>
          </a:p>
          <a:p>
            <a:pPr indent="0" lvl="0" marL="0" rtl="0" algn="l">
              <a:spcBef>
                <a:spcPts val="1200"/>
              </a:spcBef>
              <a:spcAft>
                <a:spcPts val="0"/>
              </a:spcAft>
              <a:buNone/>
            </a:pPr>
            <a:r>
              <a:t/>
            </a:r>
            <a:endParaRPr b="1">
              <a:solidFill>
                <a:schemeClr val="accent1"/>
              </a:solidFill>
            </a:endParaRPr>
          </a:p>
        </p:txBody>
      </p:sp>
      <p:pic>
        <p:nvPicPr>
          <p:cNvPr id="392" name="Google Shape;392;g2f47dc98592_1_43"/>
          <p:cNvPicPr preferRelativeResize="0"/>
          <p:nvPr/>
        </p:nvPicPr>
        <p:blipFill>
          <a:blip r:embed="rId3">
            <a:alphaModFix/>
          </a:blip>
          <a:stretch>
            <a:fillRect/>
          </a:stretch>
        </p:blipFill>
        <p:spPr>
          <a:xfrm>
            <a:off x="6391625" y="1010650"/>
            <a:ext cx="5575799" cy="2131923"/>
          </a:xfrm>
          <a:prstGeom prst="rect">
            <a:avLst/>
          </a:prstGeom>
          <a:noFill/>
          <a:ln>
            <a:noFill/>
          </a:ln>
        </p:spPr>
      </p:pic>
      <p:pic>
        <p:nvPicPr>
          <p:cNvPr id="393" name="Google Shape;393;g2f47dc98592_1_43"/>
          <p:cNvPicPr preferRelativeResize="0"/>
          <p:nvPr/>
        </p:nvPicPr>
        <p:blipFill>
          <a:blip r:embed="rId4">
            <a:alphaModFix/>
          </a:blip>
          <a:stretch>
            <a:fillRect/>
          </a:stretch>
        </p:blipFill>
        <p:spPr>
          <a:xfrm>
            <a:off x="6343223" y="3441998"/>
            <a:ext cx="5548901" cy="259101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397" name="Shape 397"/>
        <p:cNvGrpSpPr/>
        <p:nvPr/>
      </p:nvGrpSpPr>
      <p:grpSpPr>
        <a:xfrm>
          <a:off x="0" y="0"/>
          <a:ext cx="0" cy="0"/>
          <a:chOff x="0" y="0"/>
          <a:chExt cx="0" cy="0"/>
        </a:xfrm>
      </p:grpSpPr>
      <p:sp>
        <p:nvSpPr>
          <p:cNvPr id="398" name="Google Shape;398;g2f47dc98592_1_16"/>
          <p:cNvSpPr txBox="1"/>
          <p:nvPr/>
        </p:nvSpPr>
        <p:spPr>
          <a:xfrm>
            <a:off x="139825" y="139825"/>
            <a:ext cx="5594100" cy="58932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200">
                <a:solidFill>
                  <a:schemeClr val="accent1"/>
                </a:solidFill>
              </a:rPr>
              <a:t>Data Transformation - Predict User Review:</a:t>
            </a:r>
            <a:endParaRPr b="1" sz="3200">
              <a:solidFill>
                <a:schemeClr val="accent1"/>
              </a:solidFill>
            </a:endParaRPr>
          </a:p>
          <a:p>
            <a:pPr indent="0" lvl="0" marL="0" rtl="0" algn="l">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rPr b="1" lang="en-US">
                <a:solidFill>
                  <a:schemeClr val="accent1"/>
                </a:solidFill>
              </a:rPr>
              <a:t>7. P</a:t>
            </a:r>
            <a:r>
              <a:rPr b="1" lang="en-US">
                <a:solidFill>
                  <a:schemeClr val="accent1"/>
                </a:solidFill>
              </a:rPr>
              <a:t>rompts the user to enter a review to predict the sentiment.</a:t>
            </a:r>
            <a:endParaRPr b="1">
              <a:solidFill>
                <a:schemeClr val="accent1"/>
              </a:solidFill>
            </a:endParaRPr>
          </a:p>
          <a:p>
            <a:pPr indent="-317500" lvl="0" marL="457200" rtl="0" algn="l">
              <a:lnSpc>
                <a:spcPct val="115000"/>
              </a:lnSpc>
              <a:spcBef>
                <a:spcPts val="1200"/>
              </a:spcBef>
              <a:spcAft>
                <a:spcPts val="0"/>
              </a:spcAft>
              <a:buClr>
                <a:schemeClr val="accent1"/>
              </a:buClr>
              <a:buSzPts val="1400"/>
              <a:buChar char="-"/>
            </a:pPr>
            <a:r>
              <a:rPr b="1" lang="en-US">
                <a:solidFill>
                  <a:schemeClr val="accent1"/>
                </a:solidFill>
              </a:rPr>
              <a:t>Access Vocabulary maps words to their numerical indices.</a:t>
            </a:r>
            <a:endParaRPr b="1">
              <a:solidFill>
                <a:schemeClr val="accent1"/>
              </a:solidFill>
            </a:endParaRPr>
          </a:p>
          <a:p>
            <a:pPr indent="-317500" lvl="0" marL="457200" rtl="0" algn="l">
              <a:lnSpc>
                <a:spcPct val="115000"/>
              </a:lnSpc>
              <a:spcBef>
                <a:spcPts val="0"/>
              </a:spcBef>
              <a:spcAft>
                <a:spcPts val="0"/>
              </a:spcAft>
              <a:buClr>
                <a:schemeClr val="accent1"/>
              </a:buClr>
              <a:buSzPts val="1400"/>
              <a:buChar char="-"/>
            </a:pPr>
            <a:r>
              <a:rPr b="1" lang="en-US">
                <a:solidFill>
                  <a:schemeClr val="accent1"/>
                </a:solidFill>
              </a:rPr>
              <a:t>Preprocess Text involves tokenization, stop word removal, and stemming.</a:t>
            </a:r>
            <a:endParaRPr b="1">
              <a:solidFill>
                <a:schemeClr val="accent1"/>
              </a:solidFill>
            </a:endParaRPr>
          </a:p>
          <a:p>
            <a:pPr indent="-317500" lvl="0" marL="457200" rtl="0" algn="l">
              <a:lnSpc>
                <a:spcPct val="115000"/>
              </a:lnSpc>
              <a:spcBef>
                <a:spcPts val="0"/>
              </a:spcBef>
              <a:spcAft>
                <a:spcPts val="0"/>
              </a:spcAft>
              <a:buClr>
                <a:schemeClr val="accent1"/>
              </a:buClr>
              <a:buSzPts val="1400"/>
              <a:buChar char="-"/>
            </a:pPr>
            <a:r>
              <a:rPr b="1" lang="en-US">
                <a:solidFill>
                  <a:schemeClr val="accent1"/>
                </a:solidFill>
              </a:rPr>
              <a:t>Converts each word to its corresponding numerical index using the word_index dictionary.</a:t>
            </a:r>
            <a:endParaRPr b="1">
              <a:solidFill>
                <a:schemeClr val="accent1"/>
              </a:solidFill>
            </a:endParaRPr>
          </a:p>
          <a:p>
            <a:pPr indent="-317500" lvl="0" marL="457200" rtl="0" algn="l">
              <a:lnSpc>
                <a:spcPct val="115000"/>
              </a:lnSpc>
              <a:spcBef>
                <a:spcPts val="0"/>
              </a:spcBef>
              <a:spcAft>
                <a:spcPts val="0"/>
              </a:spcAft>
              <a:buClr>
                <a:schemeClr val="accent1"/>
              </a:buClr>
              <a:buSzPts val="1400"/>
              <a:buChar char="-"/>
            </a:pPr>
            <a:r>
              <a:rPr b="1" lang="en-US">
                <a:solidFill>
                  <a:schemeClr val="accent1"/>
                </a:solidFill>
              </a:rPr>
              <a:t>Print Numerical Sequence: The resulting list of numerical IDs representing the user's review is printed.</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lnSpc>
                <a:spcPct val="115000"/>
              </a:lnSpc>
              <a:spcBef>
                <a:spcPts val="1200"/>
              </a:spcBef>
              <a:spcAft>
                <a:spcPts val="0"/>
              </a:spcAft>
              <a:buNone/>
            </a:pPr>
            <a:r>
              <a:t/>
            </a:r>
            <a:endParaRPr b="1">
              <a:solidFill>
                <a:schemeClr val="accent1"/>
              </a:solidFill>
            </a:endParaRPr>
          </a:p>
          <a:p>
            <a:pPr indent="0" lvl="0" marL="0" rtl="0" algn="l">
              <a:spcBef>
                <a:spcPts val="1200"/>
              </a:spcBef>
              <a:spcAft>
                <a:spcPts val="0"/>
              </a:spcAft>
              <a:buNone/>
            </a:pPr>
            <a:r>
              <a:t/>
            </a:r>
            <a:endParaRPr b="1">
              <a:solidFill>
                <a:schemeClr val="accent1"/>
              </a:solidFill>
            </a:endParaRPr>
          </a:p>
          <a:p>
            <a:pPr indent="0" lvl="0" marL="0" rtl="0" algn="l">
              <a:spcBef>
                <a:spcPts val="1200"/>
              </a:spcBef>
              <a:spcAft>
                <a:spcPts val="0"/>
              </a:spcAft>
              <a:buNone/>
            </a:pPr>
            <a:r>
              <a:t/>
            </a:r>
            <a:endParaRPr b="1">
              <a:solidFill>
                <a:schemeClr val="accent1"/>
              </a:solidFill>
            </a:endParaRPr>
          </a:p>
        </p:txBody>
      </p:sp>
      <p:pic>
        <p:nvPicPr>
          <p:cNvPr id="399" name="Google Shape;399;g2f47dc98592_1_16"/>
          <p:cNvPicPr preferRelativeResize="0"/>
          <p:nvPr/>
        </p:nvPicPr>
        <p:blipFill rotWithShape="1">
          <a:blip r:embed="rId3">
            <a:alphaModFix/>
          </a:blip>
          <a:srcRect b="0" l="0" r="15117" t="0"/>
          <a:stretch/>
        </p:blipFill>
        <p:spPr>
          <a:xfrm>
            <a:off x="5671000" y="1029725"/>
            <a:ext cx="6363901" cy="48341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6" name="Shape 116"/>
        <p:cNvGrpSpPr/>
        <p:nvPr/>
      </p:nvGrpSpPr>
      <p:grpSpPr>
        <a:xfrm>
          <a:off x="0" y="0"/>
          <a:ext cx="0" cy="0"/>
          <a:chOff x="0" y="0"/>
          <a:chExt cx="0" cy="0"/>
        </a:xfrm>
      </p:grpSpPr>
      <p:sp>
        <p:nvSpPr>
          <p:cNvPr id="117" name="Google Shape;117;g2ed7c3ae8e5_0_14"/>
          <p:cNvSpPr txBox="1"/>
          <p:nvPr/>
        </p:nvSpPr>
        <p:spPr>
          <a:xfrm>
            <a:off x="341925" y="197725"/>
            <a:ext cx="5502900" cy="133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600">
                <a:solidFill>
                  <a:schemeClr val="accent1"/>
                </a:solidFill>
                <a:latin typeface="Lato"/>
                <a:ea typeface="Lato"/>
                <a:cs typeface="Lato"/>
                <a:sym typeface="Lato"/>
              </a:rPr>
              <a:t>Dataset </a:t>
            </a:r>
            <a:r>
              <a:rPr b="1" lang="en-US" sz="3600">
                <a:solidFill>
                  <a:schemeClr val="accent1"/>
                </a:solidFill>
                <a:latin typeface="Lato"/>
                <a:ea typeface="Lato"/>
                <a:cs typeface="Lato"/>
                <a:sym typeface="Lato"/>
              </a:rPr>
              <a:t>Data Collection and Exploration part 1:</a:t>
            </a:r>
            <a:endParaRPr b="1" sz="3600">
              <a:solidFill>
                <a:schemeClr val="accent1"/>
              </a:solidFill>
              <a:latin typeface="Lato"/>
              <a:ea typeface="Lato"/>
              <a:cs typeface="Lato"/>
              <a:sym typeface="Lato"/>
            </a:endParaRPr>
          </a:p>
        </p:txBody>
      </p:sp>
      <p:sp>
        <p:nvSpPr>
          <p:cNvPr id="118" name="Google Shape;118;g2ed7c3ae8e5_0_14"/>
          <p:cNvSpPr txBox="1"/>
          <p:nvPr/>
        </p:nvSpPr>
        <p:spPr>
          <a:xfrm>
            <a:off x="6944825" y="535475"/>
            <a:ext cx="4593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solidFill>
                  <a:schemeClr val="hlink"/>
                </a:solidFill>
                <a:hlinkClick r:id="rId3"/>
              </a:rPr>
              <a:t>https://www.kaggle.com/datasets/teyang/singapore-hdb-flat-resale-prices-19902020</a:t>
            </a:r>
            <a:r>
              <a:rPr lang="en-US"/>
              <a:t>. : 5 csv files </a:t>
            </a:r>
            <a:endParaRPr/>
          </a:p>
        </p:txBody>
      </p:sp>
      <p:sp>
        <p:nvSpPr>
          <p:cNvPr id="119" name="Google Shape;119;g2ed7c3ae8e5_0_14"/>
          <p:cNvSpPr txBox="1"/>
          <p:nvPr/>
        </p:nvSpPr>
        <p:spPr>
          <a:xfrm>
            <a:off x="391450" y="1676025"/>
            <a:ext cx="11289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In the country of Singapore, where the land space is </a:t>
            </a:r>
            <a:r>
              <a:rPr lang="en-US"/>
              <a:t>scarce. Ever growing concern from the population especially newly married couple in purchasing housing. Therefore to have a better grasp on the resale prices of HDB in Singapore.</a:t>
            </a:r>
            <a:endParaRPr/>
          </a:p>
        </p:txBody>
      </p:sp>
      <p:sp>
        <p:nvSpPr>
          <p:cNvPr id="120" name="Google Shape;120;g2ed7c3ae8e5_0_14"/>
          <p:cNvSpPr/>
          <p:nvPr/>
        </p:nvSpPr>
        <p:spPr>
          <a:xfrm>
            <a:off x="6245425" y="2791100"/>
            <a:ext cx="1758900" cy="14193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solidFill>
                  <a:schemeClr val="lt1"/>
                </a:solidFill>
                <a:latin typeface="Lato"/>
                <a:ea typeface="Lato"/>
                <a:cs typeface="Lato"/>
                <a:sym typeface="Lato"/>
              </a:rPr>
              <a:t>826,581</a:t>
            </a:r>
            <a:endParaRPr b="1" sz="3000">
              <a:solidFill>
                <a:schemeClr val="lt1"/>
              </a:solidFill>
              <a:latin typeface="Lato"/>
              <a:ea typeface="Lato"/>
              <a:cs typeface="Lato"/>
              <a:sym typeface="Lato"/>
            </a:endParaRPr>
          </a:p>
          <a:p>
            <a:pPr indent="0" lvl="0" marL="0" rtl="0" algn="ctr">
              <a:spcBef>
                <a:spcPts val="0"/>
              </a:spcBef>
              <a:spcAft>
                <a:spcPts val="0"/>
              </a:spcAft>
              <a:buNone/>
            </a:pPr>
            <a:r>
              <a:rPr lang="en-US" sz="2000">
                <a:solidFill>
                  <a:schemeClr val="lt1"/>
                </a:solidFill>
                <a:latin typeface="Lato"/>
                <a:ea typeface="Lato"/>
                <a:cs typeface="Lato"/>
                <a:sym typeface="Lato"/>
              </a:rPr>
              <a:t>ROWS</a:t>
            </a:r>
            <a:endParaRPr sz="2000">
              <a:solidFill>
                <a:schemeClr val="lt1"/>
              </a:solidFill>
              <a:latin typeface="Lato"/>
              <a:ea typeface="Lato"/>
              <a:cs typeface="Lato"/>
              <a:sym typeface="Lato"/>
            </a:endParaRPr>
          </a:p>
        </p:txBody>
      </p:sp>
      <p:sp>
        <p:nvSpPr>
          <p:cNvPr id="121" name="Google Shape;121;g2ed7c3ae8e5_0_14"/>
          <p:cNvSpPr/>
          <p:nvPr/>
        </p:nvSpPr>
        <p:spPr>
          <a:xfrm>
            <a:off x="8194671" y="2791100"/>
            <a:ext cx="1758900" cy="14193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solidFill>
                  <a:schemeClr val="lt1"/>
                </a:solidFill>
                <a:latin typeface="Lato"/>
                <a:ea typeface="Lato"/>
                <a:cs typeface="Lato"/>
                <a:sym typeface="Lato"/>
              </a:rPr>
              <a:t>11</a:t>
            </a:r>
            <a:endParaRPr b="1" sz="3000">
              <a:solidFill>
                <a:schemeClr val="lt1"/>
              </a:solidFill>
              <a:latin typeface="Lato"/>
              <a:ea typeface="Lato"/>
              <a:cs typeface="Lato"/>
              <a:sym typeface="Lato"/>
            </a:endParaRPr>
          </a:p>
          <a:p>
            <a:pPr indent="0" lvl="0" marL="0" rtl="0" algn="ctr">
              <a:spcBef>
                <a:spcPts val="0"/>
              </a:spcBef>
              <a:spcAft>
                <a:spcPts val="0"/>
              </a:spcAft>
              <a:buNone/>
            </a:pPr>
            <a:r>
              <a:rPr lang="en-US" sz="2000">
                <a:solidFill>
                  <a:schemeClr val="lt1"/>
                </a:solidFill>
                <a:latin typeface="Lato"/>
                <a:ea typeface="Lato"/>
                <a:cs typeface="Lato"/>
                <a:sym typeface="Lato"/>
              </a:rPr>
              <a:t>COLUMN</a:t>
            </a:r>
            <a:r>
              <a:rPr lang="en-US" sz="2000">
                <a:solidFill>
                  <a:schemeClr val="lt1"/>
                </a:solidFill>
                <a:latin typeface="Lato"/>
                <a:ea typeface="Lato"/>
                <a:cs typeface="Lato"/>
                <a:sym typeface="Lato"/>
              </a:rPr>
              <a:t>S</a:t>
            </a:r>
            <a:endParaRPr sz="2000">
              <a:solidFill>
                <a:schemeClr val="lt1"/>
              </a:solidFill>
              <a:latin typeface="Lato"/>
              <a:ea typeface="Lato"/>
              <a:cs typeface="Lato"/>
              <a:sym typeface="Lato"/>
            </a:endParaRPr>
          </a:p>
        </p:txBody>
      </p:sp>
      <p:sp>
        <p:nvSpPr>
          <p:cNvPr id="122" name="Google Shape;122;g2ed7c3ae8e5_0_14"/>
          <p:cNvSpPr/>
          <p:nvPr/>
        </p:nvSpPr>
        <p:spPr>
          <a:xfrm>
            <a:off x="10143917" y="2791100"/>
            <a:ext cx="1758900" cy="14193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solidFill>
                  <a:schemeClr val="lt1"/>
                </a:solidFill>
                <a:latin typeface="Lato"/>
                <a:ea typeface="Lato"/>
                <a:cs typeface="Lato"/>
                <a:sym typeface="Lato"/>
              </a:rPr>
              <a:t>1990-</a:t>
            </a:r>
            <a:br>
              <a:rPr b="1" lang="en-US" sz="3000">
                <a:solidFill>
                  <a:schemeClr val="lt1"/>
                </a:solidFill>
                <a:latin typeface="Lato"/>
                <a:ea typeface="Lato"/>
                <a:cs typeface="Lato"/>
                <a:sym typeface="Lato"/>
              </a:rPr>
            </a:br>
            <a:r>
              <a:rPr b="1" lang="en-US" sz="3000">
                <a:solidFill>
                  <a:schemeClr val="lt1"/>
                </a:solidFill>
                <a:latin typeface="Lato"/>
                <a:ea typeface="Lato"/>
                <a:cs typeface="Lato"/>
                <a:sym typeface="Lato"/>
              </a:rPr>
              <a:t>202</a:t>
            </a:r>
            <a:r>
              <a:rPr b="1" lang="en-US" sz="3000">
                <a:solidFill>
                  <a:schemeClr val="lt1"/>
                </a:solidFill>
                <a:latin typeface="Lato"/>
                <a:ea typeface="Lato"/>
                <a:cs typeface="Lato"/>
                <a:sym typeface="Lato"/>
              </a:rPr>
              <a:t>0</a:t>
            </a:r>
            <a:endParaRPr b="1" sz="3000">
              <a:solidFill>
                <a:schemeClr val="lt1"/>
              </a:solidFill>
              <a:latin typeface="Lato"/>
              <a:ea typeface="Lato"/>
              <a:cs typeface="Lato"/>
              <a:sym typeface="Lato"/>
            </a:endParaRPr>
          </a:p>
          <a:p>
            <a:pPr indent="0" lvl="0" marL="0" rtl="0" algn="ctr">
              <a:spcBef>
                <a:spcPts val="0"/>
              </a:spcBef>
              <a:spcAft>
                <a:spcPts val="0"/>
              </a:spcAft>
              <a:buNone/>
            </a:pPr>
            <a:r>
              <a:rPr lang="en-US" sz="2000">
                <a:solidFill>
                  <a:schemeClr val="lt1"/>
                </a:solidFill>
                <a:latin typeface="Lato"/>
                <a:ea typeface="Lato"/>
                <a:cs typeface="Lato"/>
                <a:sym typeface="Lato"/>
              </a:rPr>
              <a:t>YEAR</a:t>
            </a:r>
            <a:endParaRPr sz="2000">
              <a:solidFill>
                <a:schemeClr val="lt1"/>
              </a:solidFill>
              <a:latin typeface="Lato"/>
              <a:ea typeface="Lato"/>
              <a:cs typeface="Lato"/>
              <a:sym typeface="Lato"/>
            </a:endParaRPr>
          </a:p>
        </p:txBody>
      </p:sp>
      <p:sp>
        <p:nvSpPr>
          <p:cNvPr id="123" name="Google Shape;123;g2ed7c3ae8e5_0_14"/>
          <p:cNvSpPr/>
          <p:nvPr/>
        </p:nvSpPr>
        <p:spPr>
          <a:xfrm>
            <a:off x="6245425" y="4498082"/>
            <a:ext cx="1758900" cy="14193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solidFill>
                  <a:schemeClr val="lt1"/>
                </a:solidFill>
                <a:latin typeface="Lato"/>
                <a:ea typeface="Lato"/>
                <a:cs typeface="Lato"/>
                <a:sym typeface="Lato"/>
              </a:rPr>
              <a:t>7 distinct</a:t>
            </a:r>
            <a:br>
              <a:rPr b="1" lang="en-US" sz="3000">
                <a:solidFill>
                  <a:schemeClr val="lt1"/>
                </a:solidFill>
                <a:latin typeface="Lato"/>
                <a:ea typeface="Lato"/>
                <a:cs typeface="Lato"/>
                <a:sym typeface="Lato"/>
              </a:rPr>
            </a:br>
            <a:r>
              <a:rPr lang="en-US" sz="2000">
                <a:solidFill>
                  <a:schemeClr val="lt1"/>
                </a:solidFill>
                <a:latin typeface="Lato"/>
                <a:ea typeface="Lato"/>
                <a:cs typeface="Lato"/>
                <a:sym typeface="Lato"/>
              </a:rPr>
              <a:t>Flat Types</a:t>
            </a:r>
            <a:endParaRPr sz="2000">
              <a:solidFill>
                <a:schemeClr val="lt1"/>
              </a:solidFill>
              <a:latin typeface="Lato"/>
              <a:ea typeface="Lato"/>
              <a:cs typeface="Lato"/>
              <a:sym typeface="Lato"/>
            </a:endParaRPr>
          </a:p>
        </p:txBody>
      </p:sp>
      <p:sp>
        <p:nvSpPr>
          <p:cNvPr id="124" name="Google Shape;124;g2ed7c3ae8e5_0_14"/>
          <p:cNvSpPr/>
          <p:nvPr/>
        </p:nvSpPr>
        <p:spPr>
          <a:xfrm>
            <a:off x="8194671" y="4498082"/>
            <a:ext cx="1758900" cy="14193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solidFill>
                  <a:schemeClr val="lt1"/>
                </a:solidFill>
                <a:latin typeface="Lato"/>
                <a:ea typeface="Lato"/>
                <a:cs typeface="Lato"/>
                <a:sym typeface="Lato"/>
              </a:rPr>
              <a:t>20 </a:t>
            </a:r>
            <a:r>
              <a:rPr b="1" lang="en-US" sz="3000">
                <a:solidFill>
                  <a:schemeClr val="lt1"/>
                </a:solidFill>
                <a:latin typeface="Lato"/>
                <a:ea typeface="Lato"/>
                <a:cs typeface="Lato"/>
                <a:sym typeface="Lato"/>
              </a:rPr>
              <a:t>distinct</a:t>
            </a:r>
            <a:br>
              <a:rPr b="1" lang="en-US" sz="3000">
                <a:solidFill>
                  <a:schemeClr val="lt1"/>
                </a:solidFill>
                <a:latin typeface="Lato"/>
                <a:ea typeface="Lato"/>
                <a:cs typeface="Lato"/>
                <a:sym typeface="Lato"/>
              </a:rPr>
            </a:br>
            <a:r>
              <a:rPr lang="en-US" sz="2000">
                <a:solidFill>
                  <a:schemeClr val="lt1"/>
                </a:solidFill>
                <a:latin typeface="Lato"/>
                <a:ea typeface="Lato"/>
                <a:cs typeface="Lato"/>
                <a:sym typeface="Lato"/>
              </a:rPr>
              <a:t>Flat Models</a:t>
            </a:r>
            <a:endParaRPr sz="2000">
              <a:solidFill>
                <a:schemeClr val="lt1"/>
              </a:solidFill>
              <a:latin typeface="Lato"/>
              <a:ea typeface="Lato"/>
              <a:cs typeface="Lato"/>
              <a:sym typeface="Lato"/>
            </a:endParaRPr>
          </a:p>
        </p:txBody>
      </p:sp>
      <p:sp>
        <p:nvSpPr>
          <p:cNvPr id="125" name="Google Shape;125;g2ed7c3ae8e5_0_14"/>
          <p:cNvSpPr/>
          <p:nvPr/>
        </p:nvSpPr>
        <p:spPr>
          <a:xfrm>
            <a:off x="10143917" y="4498082"/>
            <a:ext cx="1758900" cy="14193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solidFill>
                  <a:schemeClr val="lt1"/>
                </a:solidFill>
                <a:latin typeface="Lato"/>
                <a:ea typeface="Lato"/>
                <a:cs typeface="Lato"/>
                <a:sym typeface="Lato"/>
              </a:rPr>
              <a:t>2</a:t>
            </a:r>
            <a:r>
              <a:rPr b="1" lang="en-US" sz="3000">
                <a:solidFill>
                  <a:schemeClr val="lt1"/>
                </a:solidFill>
                <a:latin typeface="Lato"/>
                <a:ea typeface="Lato"/>
                <a:cs typeface="Lato"/>
                <a:sym typeface="Lato"/>
              </a:rPr>
              <a:t>7 distinct</a:t>
            </a:r>
            <a:br>
              <a:rPr b="1" lang="en-US" sz="3000">
                <a:solidFill>
                  <a:schemeClr val="lt1"/>
                </a:solidFill>
                <a:latin typeface="Lato"/>
                <a:ea typeface="Lato"/>
                <a:cs typeface="Lato"/>
                <a:sym typeface="Lato"/>
              </a:rPr>
            </a:br>
            <a:r>
              <a:rPr lang="en-US" sz="2000">
                <a:solidFill>
                  <a:schemeClr val="lt1"/>
                </a:solidFill>
                <a:latin typeface="Lato"/>
                <a:ea typeface="Lato"/>
                <a:cs typeface="Lato"/>
                <a:sym typeface="Lato"/>
              </a:rPr>
              <a:t>Towns</a:t>
            </a:r>
            <a:endParaRPr sz="2000">
              <a:solidFill>
                <a:schemeClr val="lt1"/>
              </a:solidFill>
              <a:latin typeface="Lato"/>
              <a:ea typeface="Lato"/>
              <a:cs typeface="Lato"/>
              <a:sym typeface="Lato"/>
            </a:endParaRPr>
          </a:p>
        </p:txBody>
      </p:sp>
      <p:pic>
        <p:nvPicPr>
          <p:cNvPr id="126" name="Google Shape;126;g2ed7c3ae8e5_0_14"/>
          <p:cNvPicPr preferRelativeResize="0"/>
          <p:nvPr/>
        </p:nvPicPr>
        <p:blipFill>
          <a:blip r:embed="rId4">
            <a:alphaModFix/>
          </a:blip>
          <a:stretch>
            <a:fillRect/>
          </a:stretch>
        </p:blipFill>
        <p:spPr>
          <a:xfrm>
            <a:off x="391450" y="2791100"/>
            <a:ext cx="5502901" cy="3262149"/>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CCCC"/>
        </a:solidFill>
      </p:bgPr>
    </p:bg>
    <p:spTree>
      <p:nvGrpSpPr>
        <p:cNvPr id="403" name="Shape 403"/>
        <p:cNvGrpSpPr/>
        <p:nvPr/>
      </p:nvGrpSpPr>
      <p:grpSpPr>
        <a:xfrm>
          <a:off x="0" y="0"/>
          <a:ext cx="0" cy="0"/>
          <a:chOff x="0" y="0"/>
          <a:chExt cx="0" cy="0"/>
        </a:xfrm>
      </p:grpSpPr>
      <p:sp>
        <p:nvSpPr>
          <p:cNvPr id="404" name="Google Shape;404;g279cdd15064_0_0"/>
          <p:cNvSpPr txBox="1"/>
          <p:nvPr/>
        </p:nvSpPr>
        <p:spPr>
          <a:xfrm>
            <a:off x="435750" y="139975"/>
            <a:ext cx="93630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5400">
                <a:solidFill>
                  <a:schemeClr val="lt1"/>
                </a:solidFill>
                <a:latin typeface="Lato"/>
                <a:ea typeface="Lato"/>
                <a:cs typeface="Lato"/>
                <a:sym typeface="Lato"/>
              </a:rPr>
              <a:t>Project Timeline</a:t>
            </a:r>
            <a:endParaRPr b="1" sz="5400">
              <a:solidFill>
                <a:schemeClr val="lt1"/>
              </a:solidFill>
              <a:latin typeface="Lato"/>
              <a:ea typeface="Lato"/>
              <a:cs typeface="Lato"/>
              <a:sym typeface="Lato"/>
            </a:endParaRPr>
          </a:p>
        </p:txBody>
      </p:sp>
      <p:pic>
        <p:nvPicPr>
          <p:cNvPr id="405" name="Google Shape;405;g279cdd15064_0_0"/>
          <p:cNvPicPr preferRelativeResize="0"/>
          <p:nvPr/>
        </p:nvPicPr>
        <p:blipFill>
          <a:blip r:embed="rId3">
            <a:alphaModFix/>
          </a:blip>
          <a:stretch>
            <a:fillRect/>
          </a:stretch>
        </p:blipFill>
        <p:spPr>
          <a:xfrm>
            <a:off x="412450" y="1155775"/>
            <a:ext cx="11330892" cy="55498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409" name="Shape 409"/>
        <p:cNvGrpSpPr/>
        <p:nvPr/>
      </p:nvGrpSpPr>
      <p:grpSpPr>
        <a:xfrm>
          <a:off x="0" y="0"/>
          <a:ext cx="0" cy="0"/>
          <a:chOff x="0" y="0"/>
          <a:chExt cx="0" cy="0"/>
        </a:xfrm>
      </p:grpSpPr>
      <p:sp>
        <p:nvSpPr>
          <p:cNvPr id="410" name="Google Shape;410;g28177ccc0d7_2_0"/>
          <p:cNvSpPr txBox="1"/>
          <p:nvPr/>
        </p:nvSpPr>
        <p:spPr>
          <a:xfrm>
            <a:off x="415875" y="315225"/>
            <a:ext cx="3034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000">
                <a:solidFill>
                  <a:schemeClr val="lt1"/>
                </a:solidFill>
                <a:latin typeface="Lato"/>
                <a:ea typeface="Lato"/>
                <a:cs typeface="Lato"/>
                <a:sym typeface="Lato"/>
              </a:rPr>
              <a:t>Conclusion:</a:t>
            </a:r>
            <a:endParaRPr b="1" sz="4000">
              <a:solidFill>
                <a:schemeClr val="lt1"/>
              </a:solidFill>
              <a:latin typeface="Lato"/>
              <a:ea typeface="Lato"/>
              <a:cs typeface="Lato"/>
              <a:sym typeface="Lato"/>
            </a:endParaRPr>
          </a:p>
        </p:txBody>
      </p:sp>
      <p:sp>
        <p:nvSpPr>
          <p:cNvPr id="411" name="Google Shape;411;g28177ccc0d7_2_0"/>
          <p:cNvSpPr txBox="1"/>
          <p:nvPr/>
        </p:nvSpPr>
        <p:spPr>
          <a:xfrm>
            <a:off x="3884700" y="345975"/>
            <a:ext cx="7649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t>Business Goal :</a:t>
            </a:r>
            <a:endParaRPr sz="1200"/>
          </a:p>
          <a:p>
            <a:pPr indent="0" lvl="0" marL="0" rtl="0" algn="l">
              <a:spcBef>
                <a:spcPts val="0"/>
              </a:spcBef>
              <a:spcAft>
                <a:spcPts val="0"/>
              </a:spcAft>
              <a:buNone/>
            </a:pPr>
            <a:r>
              <a:rPr lang="en-US" sz="1200">
                <a:solidFill>
                  <a:schemeClr val="lt1"/>
                </a:solidFill>
              </a:rPr>
              <a:t>Empowering </a:t>
            </a:r>
            <a:r>
              <a:rPr lang="en-US" sz="1200" u="sng">
                <a:solidFill>
                  <a:schemeClr val="lt1"/>
                </a:solidFill>
              </a:rPr>
              <a:t>married couples</a:t>
            </a:r>
            <a:r>
              <a:rPr lang="en-US" sz="1200">
                <a:solidFill>
                  <a:schemeClr val="lt1"/>
                </a:solidFill>
              </a:rPr>
              <a:t> with predictive insights into HDB resale prices to best prepare them in decision-making and strategic planning.</a:t>
            </a:r>
            <a:endParaRPr sz="1200"/>
          </a:p>
        </p:txBody>
      </p:sp>
      <p:sp>
        <p:nvSpPr>
          <p:cNvPr id="412" name="Google Shape;412;g28177ccc0d7_2_0"/>
          <p:cNvSpPr txBox="1"/>
          <p:nvPr/>
        </p:nvSpPr>
        <p:spPr>
          <a:xfrm>
            <a:off x="415875" y="2122000"/>
            <a:ext cx="11318700" cy="409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t>Overall one of the model that we recommend to users is </a:t>
            </a:r>
            <a:r>
              <a:rPr b="1" lang="en-US" sz="1500"/>
              <a:t>Association Rule Model (FP-Growth)</a:t>
            </a:r>
            <a:r>
              <a:rPr lang="en-US" sz="1500"/>
              <a:t>. Combined with the streamlit app as it greatly helps married couples or anyone when purchasing their HDB flats. As now by selecting the fields that are mostly relatable to them helps see the available possible HDB flats they might be interested in.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en-US" sz="1500"/>
              <a:t>Possible improvements is to store the saved models, as the Streamlit app is currently interfacing to the live model making it very slow when churning possible recommendations</a:t>
            </a:r>
            <a:endParaRPr sz="1500"/>
          </a:p>
          <a:p>
            <a:pPr indent="0" lvl="0" marL="0" rtl="0" algn="l">
              <a:spcBef>
                <a:spcPts val="0"/>
              </a:spcBef>
              <a:spcAft>
                <a:spcPts val="0"/>
              </a:spcAft>
              <a:buNone/>
            </a:pPr>
            <a:r>
              <a:t/>
            </a:r>
            <a:endParaRPr sz="1500"/>
          </a:p>
          <a:p>
            <a:pPr indent="0" lvl="0" marL="0" marR="0" rtl="0" algn="l">
              <a:lnSpc>
                <a:spcPct val="100000"/>
              </a:lnSpc>
              <a:spcBef>
                <a:spcPts val="0"/>
              </a:spcBef>
              <a:spcAft>
                <a:spcPts val="0"/>
              </a:spcAft>
              <a:buNone/>
            </a:pPr>
            <a:r>
              <a:rPr lang="en-US" sz="1500"/>
              <a:t>The other model that we would like to recommend is the </a:t>
            </a:r>
            <a:r>
              <a:rPr b="1" lang="en-US" sz="1500"/>
              <a:t>Random Forest Classifier,</a:t>
            </a:r>
            <a:r>
              <a:rPr lang="en-US" sz="1500"/>
              <a:t> which helps the couples group the HDB resale prices into Low Medium and High groups. Enabling them to have a clearer expectation of the budget handling. This also helps couples to understand whether a flat is a good investment or within their budget.</a:t>
            </a:r>
            <a:endParaRPr sz="1500"/>
          </a:p>
          <a:p>
            <a:pPr indent="0" lvl="0" marL="0" marR="0" rtl="0" algn="l">
              <a:lnSpc>
                <a:spcPct val="100000"/>
              </a:lnSpc>
              <a:spcBef>
                <a:spcPts val="0"/>
              </a:spcBef>
              <a:spcAft>
                <a:spcPts val="0"/>
              </a:spcAft>
              <a:buNone/>
            </a:pPr>
            <a:r>
              <a:t/>
            </a:r>
            <a:endParaRPr sz="1500"/>
          </a:p>
          <a:p>
            <a:pPr indent="0" lvl="0" marL="0" marR="0" rtl="0" algn="l">
              <a:lnSpc>
                <a:spcPct val="100000"/>
              </a:lnSpc>
              <a:spcBef>
                <a:spcPts val="0"/>
              </a:spcBef>
              <a:spcAft>
                <a:spcPts val="0"/>
              </a:spcAft>
              <a:buNone/>
            </a:pPr>
            <a:r>
              <a:rPr lang="en-US" sz="1500"/>
              <a:t>Also to improve on the </a:t>
            </a:r>
            <a:r>
              <a:rPr b="1" lang="en-US" sz="1500"/>
              <a:t>text analytics model</a:t>
            </a:r>
            <a:r>
              <a:rPr lang="en-US" sz="1500"/>
              <a:t> we can pay attention to features and amenities highlighted as desirable by other buyers through sentiment analysis which can guide final decision for married couples</a:t>
            </a:r>
            <a:endParaRPr sz="1500"/>
          </a:p>
          <a:p>
            <a:pPr indent="0" lvl="0" marL="0" marR="0" rtl="0" algn="l">
              <a:lnSpc>
                <a:spcPct val="100000"/>
              </a:lnSpc>
              <a:spcBef>
                <a:spcPts val="0"/>
              </a:spcBef>
              <a:spcAft>
                <a:spcPts val="0"/>
              </a:spcAft>
              <a:buNone/>
            </a:pPr>
            <a:r>
              <a:t/>
            </a:r>
            <a:endParaRPr sz="1500"/>
          </a:p>
          <a:p>
            <a:pPr indent="0" lvl="0" marL="0" marR="0" rtl="0" algn="l">
              <a:lnSpc>
                <a:spcPct val="100000"/>
              </a:lnSpc>
              <a:spcBef>
                <a:spcPts val="0"/>
              </a:spcBef>
              <a:spcAft>
                <a:spcPts val="0"/>
              </a:spcAft>
              <a:buNone/>
            </a:pPr>
            <a:r>
              <a:rPr lang="en-US" sz="1500"/>
              <a:t>We can also use the</a:t>
            </a:r>
            <a:r>
              <a:rPr b="1" lang="en-US" sz="1500"/>
              <a:t> time forecasting model</a:t>
            </a:r>
            <a:r>
              <a:rPr lang="en-US" sz="1500"/>
              <a:t> for couples to have an indication whether</a:t>
            </a:r>
            <a:r>
              <a:rPr lang="en-US"/>
              <a:t> property values are expected to increase modestly. This will help couples anticipate price changes in the future. </a:t>
            </a:r>
            <a:endParaRPr/>
          </a:p>
          <a:p>
            <a:pPr indent="0" lvl="0" marL="0" marR="0" rtl="0" algn="l">
              <a:lnSpc>
                <a:spcPct val="100000"/>
              </a:lnSpc>
              <a:spcBef>
                <a:spcPts val="0"/>
              </a:spcBef>
              <a:spcAft>
                <a:spcPts val="0"/>
              </a:spcAft>
              <a:buNone/>
            </a:pPr>
            <a:r>
              <a:t/>
            </a:r>
            <a:endParaRPr sz="15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416" name="Shape 416"/>
        <p:cNvGrpSpPr/>
        <p:nvPr/>
      </p:nvGrpSpPr>
      <p:grpSpPr>
        <a:xfrm>
          <a:off x="0" y="0"/>
          <a:ext cx="0" cy="0"/>
          <a:chOff x="0" y="0"/>
          <a:chExt cx="0" cy="0"/>
        </a:xfrm>
      </p:grpSpPr>
      <p:sp>
        <p:nvSpPr>
          <p:cNvPr id="417" name="Google Shape;417;g279cdd15064_0_7"/>
          <p:cNvSpPr txBox="1"/>
          <p:nvPr/>
        </p:nvSpPr>
        <p:spPr>
          <a:xfrm>
            <a:off x="4897125" y="3098800"/>
            <a:ext cx="21642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5700">
                <a:solidFill>
                  <a:schemeClr val="lt1"/>
                </a:solidFill>
                <a:latin typeface="Lato"/>
                <a:ea typeface="Lato"/>
                <a:cs typeface="Lato"/>
                <a:sym typeface="Lato"/>
              </a:rPr>
              <a:t>Q &amp; A</a:t>
            </a:r>
            <a:endParaRPr b="1" sz="5700">
              <a:solidFill>
                <a:schemeClr val="lt1"/>
              </a:solidFill>
              <a:latin typeface="Lato"/>
              <a:ea typeface="Lato"/>
              <a:cs typeface="Lato"/>
              <a:sym typeface="La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2"/>
        </a:solidFill>
      </p:bgPr>
    </p:bg>
    <p:spTree>
      <p:nvGrpSpPr>
        <p:cNvPr id="421" name="Shape 421"/>
        <p:cNvGrpSpPr/>
        <p:nvPr/>
      </p:nvGrpSpPr>
      <p:grpSpPr>
        <a:xfrm>
          <a:off x="0" y="0"/>
          <a:ext cx="0" cy="0"/>
          <a:chOff x="0" y="0"/>
          <a:chExt cx="0" cy="0"/>
        </a:xfrm>
      </p:grpSpPr>
      <p:sp>
        <p:nvSpPr>
          <p:cNvPr id="422" name="Google Shape;422;g2ed7c3ae8e5_0_30"/>
          <p:cNvSpPr txBox="1"/>
          <p:nvPr/>
        </p:nvSpPr>
        <p:spPr>
          <a:xfrm>
            <a:off x="875325" y="426825"/>
            <a:ext cx="8577300" cy="12612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Modelling and Evaluation:</a:t>
            </a:r>
            <a:endParaRPr sz="3600">
              <a:solidFill>
                <a:schemeClr val="accent1"/>
              </a:solidFill>
            </a:endParaRPr>
          </a:p>
          <a:p>
            <a:pPr indent="0" lvl="0" marL="0" rtl="0" algn="l">
              <a:spcBef>
                <a:spcPts val="1400"/>
              </a:spcBef>
              <a:spcAft>
                <a:spcPts val="1400"/>
              </a:spcAft>
              <a:buNone/>
            </a:pPr>
            <a:r>
              <a:rPr lang="en-US">
                <a:solidFill>
                  <a:schemeClr val="accent1"/>
                </a:solidFill>
              </a:rPr>
              <a:t>Share what is the next steps, after cleaning what are the next steps</a:t>
            </a:r>
            <a:endParaRPr>
              <a:solidFill>
                <a:schemeClr val="accent1"/>
              </a:solidFill>
            </a:endParaRPr>
          </a:p>
        </p:txBody>
      </p:sp>
      <p:sp>
        <p:nvSpPr>
          <p:cNvPr id="423" name="Google Shape;423;g2ed7c3ae8e5_0_30"/>
          <p:cNvSpPr txBox="1"/>
          <p:nvPr/>
        </p:nvSpPr>
        <p:spPr>
          <a:xfrm>
            <a:off x="875325" y="1748750"/>
            <a:ext cx="4887900" cy="1261200"/>
          </a:xfrm>
          <a:prstGeom prst="rect">
            <a:avLst/>
          </a:prstGeom>
          <a:noFill/>
          <a:ln>
            <a:noFill/>
          </a:ln>
        </p:spPr>
        <p:txBody>
          <a:bodyPr anchorCtr="0" anchor="t" bIns="91425" lIns="91425" spcFirstLastPara="1" rIns="91425" wrap="square" tIns="91425">
            <a:noAutofit/>
          </a:bodyPr>
          <a:lstStyle/>
          <a:p>
            <a:pPr indent="0" lvl="0" marL="0" rtl="0" algn="l">
              <a:spcBef>
                <a:spcPts val="1400"/>
              </a:spcBef>
              <a:spcAft>
                <a:spcPts val="1400"/>
              </a:spcAft>
              <a:buNone/>
            </a:pPr>
            <a:r>
              <a:rPr lang="en-US" sz="1800">
                <a:solidFill>
                  <a:schemeClr val="accent1"/>
                </a:solidFill>
              </a:rPr>
              <a:t>After data transformation and grouping the data from 1990-2020, we will be moving to focus on to each of us doing the modelling.</a:t>
            </a:r>
            <a:endParaRPr sz="1800">
              <a:solidFill>
                <a:schemeClr val="accent1"/>
              </a:solidFill>
            </a:endParaRPr>
          </a:p>
        </p:txBody>
      </p:sp>
      <p:sp>
        <p:nvSpPr>
          <p:cNvPr id="424" name="Google Shape;424;g2ed7c3ae8e5_0_30"/>
          <p:cNvSpPr txBox="1"/>
          <p:nvPr/>
        </p:nvSpPr>
        <p:spPr>
          <a:xfrm>
            <a:off x="17195850" y="253250"/>
            <a:ext cx="10057500" cy="554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US" sz="1300"/>
              <a:t>Modeling</a:t>
            </a:r>
            <a:endParaRPr b="1" sz="1300"/>
          </a:p>
          <a:p>
            <a:pPr indent="-298450" lvl="0" marL="457200" rtl="0" algn="l">
              <a:lnSpc>
                <a:spcPct val="115000"/>
              </a:lnSpc>
              <a:spcBef>
                <a:spcPts val="1200"/>
              </a:spcBef>
              <a:spcAft>
                <a:spcPts val="0"/>
              </a:spcAft>
              <a:buSzPts val="1100"/>
              <a:buChar char="●"/>
            </a:pPr>
            <a:r>
              <a:rPr b="1" lang="en-US" sz="1100"/>
              <a:t>Split the Data</a:t>
            </a:r>
            <a:r>
              <a:rPr lang="en-US" sz="1100"/>
              <a:t>: Divide the data into training and testing sets (e.g., 80/20 split).</a:t>
            </a:r>
            <a:endParaRPr sz="1100"/>
          </a:p>
          <a:p>
            <a:pPr indent="-298450" lvl="0" marL="457200" rtl="0" algn="l">
              <a:lnSpc>
                <a:spcPct val="115000"/>
              </a:lnSpc>
              <a:spcBef>
                <a:spcPts val="0"/>
              </a:spcBef>
              <a:spcAft>
                <a:spcPts val="0"/>
              </a:spcAft>
              <a:buSzPts val="1100"/>
              <a:buChar char="●"/>
            </a:pPr>
            <a:r>
              <a:rPr b="1" lang="en-US" sz="1100"/>
              <a:t>Select a Model</a:t>
            </a:r>
            <a:r>
              <a:rPr lang="en-US" sz="1100"/>
              <a:t>: Choose appropriate machine learning models based on the problem (e.g., linear regression for continuous output, classification models for categorical output).</a:t>
            </a:r>
            <a:endParaRPr sz="1100"/>
          </a:p>
          <a:p>
            <a:pPr indent="-298450" lvl="1" marL="914400" rtl="0" algn="l">
              <a:lnSpc>
                <a:spcPct val="115000"/>
              </a:lnSpc>
              <a:spcBef>
                <a:spcPts val="0"/>
              </a:spcBef>
              <a:spcAft>
                <a:spcPts val="0"/>
              </a:spcAft>
              <a:buSzPts val="1100"/>
              <a:buChar char="○"/>
            </a:pPr>
            <a:r>
              <a:rPr lang="en-US" sz="1100"/>
              <a:t>For example:</a:t>
            </a:r>
            <a:endParaRPr sz="1100"/>
          </a:p>
          <a:p>
            <a:pPr indent="-298450" lvl="2" marL="1371600" rtl="0" algn="l">
              <a:lnSpc>
                <a:spcPct val="115000"/>
              </a:lnSpc>
              <a:spcBef>
                <a:spcPts val="0"/>
              </a:spcBef>
              <a:spcAft>
                <a:spcPts val="0"/>
              </a:spcAft>
              <a:buSzPts val="1100"/>
              <a:buChar char="■"/>
            </a:pPr>
            <a:r>
              <a:rPr lang="en-US" sz="1100"/>
              <a:t>Linear Regression, Decision Trees, Random Forest, Gradient Boosting for regression tasks.</a:t>
            </a:r>
            <a:endParaRPr sz="1100"/>
          </a:p>
          <a:p>
            <a:pPr indent="-298450" lvl="2" marL="1371600" rtl="0" algn="l">
              <a:lnSpc>
                <a:spcPct val="115000"/>
              </a:lnSpc>
              <a:spcBef>
                <a:spcPts val="0"/>
              </a:spcBef>
              <a:spcAft>
                <a:spcPts val="0"/>
              </a:spcAft>
              <a:buSzPts val="1100"/>
              <a:buChar char="■"/>
            </a:pPr>
            <a:r>
              <a:rPr lang="en-US" sz="1100"/>
              <a:t>Logistic Regression, Decision Trees, Random Forest, Support Vector Machines for classification tasks.</a:t>
            </a:r>
            <a:endParaRPr sz="1100"/>
          </a:p>
          <a:p>
            <a:pPr indent="-298450" lvl="0" marL="457200" rtl="0" algn="l">
              <a:lnSpc>
                <a:spcPct val="115000"/>
              </a:lnSpc>
              <a:spcBef>
                <a:spcPts val="0"/>
              </a:spcBef>
              <a:spcAft>
                <a:spcPts val="0"/>
              </a:spcAft>
              <a:buSzPts val="1100"/>
              <a:buChar char="●"/>
            </a:pPr>
            <a:r>
              <a:rPr b="1" lang="en-US" sz="1100"/>
              <a:t>Train the Model</a:t>
            </a:r>
            <a:r>
              <a:rPr lang="en-US" sz="1100"/>
              <a:t>: Fit the model on the training data.</a:t>
            </a:r>
            <a:endParaRPr sz="1100"/>
          </a:p>
          <a:p>
            <a:pPr indent="-298450" lvl="0" marL="457200" rtl="0" algn="l">
              <a:lnSpc>
                <a:spcPct val="115000"/>
              </a:lnSpc>
              <a:spcBef>
                <a:spcPts val="0"/>
              </a:spcBef>
              <a:spcAft>
                <a:spcPts val="0"/>
              </a:spcAft>
              <a:buSzPts val="1100"/>
              <a:buChar char="●"/>
            </a:pPr>
            <a:r>
              <a:rPr b="1" lang="en-US" sz="1100"/>
              <a:t>Hyperparameter Tuning</a:t>
            </a:r>
            <a:r>
              <a:rPr lang="en-US" sz="1100"/>
              <a:t>: Use techniques like grid search or random search to find the best parameters for the model.</a:t>
            </a:r>
            <a:endParaRPr sz="1100"/>
          </a:p>
          <a:p>
            <a:pPr indent="0" lvl="0" marL="0" rtl="0" algn="l">
              <a:lnSpc>
                <a:spcPct val="115000"/>
              </a:lnSpc>
              <a:spcBef>
                <a:spcPts val="1400"/>
              </a:spcBef>
              <a:spcAft>
                <a:spcPts val="0"/>
              </a:spcAft>
              <a:buNone/>
            </a:pPr>
            <a:r>
              <a:rPr b="1" lang="en-US" sz="1300"/>
              <a:t>3. Evaluation</a:t>
            </a:r>
            <a:endParaRPr b="1" sz="1300"/>
          </a:p>
          <a:p>
            <a:pPr indent="-298450" lvl="0" marL="457200" rtl="0" algn="l">
              <a:lnSpc>
                <a:spcPct val="115000"/>
              </a:lnSpc>
              <a:spcBef>
                <a:spcPts val="1200"/>
              </a:spcBef>
              <a:spcAft>
                <a:spcPts val="0"/>
              </a:spcAft>
              <a:buSzPts val="1100"/>
              <a:buChar char="●"/>
            </a:pPr>
            <a:r>
              <a:rPr b="1" lang="en-US" sz="1100"/>
              <a:t>Evaluate on Training Data</a:t>
            </a:r>
            <a:r>
              <a:rPr lang="en-US" sz="1100"/>
              <a:t>: Check for underfitting or overfitting using metrics such as R^2, MAE, RMSE for regression or accuracy, precision, recall, F1-score for classification.</a:t>
            </a:r>
            <a:endParaRPr sz="1100"/>
          </a:p>
          <a:p>
            <a:pPr indent="-298450" lvl="0" marL="457200" rtl="0" algn="l">
              <a:lnSpc>
                <a:spcPct val="115000"/>
              </a:lnSpc>
              <a:spcBef>
                <a:spcPts val="0"/>
              </a:spcBef>
              <a:spcAft>
                <a:spcPts val="0"/>
              </a:spcAft>
              <a:buSzPts val="1100"/>
              <a:buChar char="●"/>
            </a:pPr>
            <a:r>
              <a:rPr b="1" lang="en-US" sz="1100"/>
              <a:t>Evaluate on Testing Data</a:t>
            </a:r>
            <a:r>
              <a:rPr lang="en-US" sz="1100"/>
              <a:t>: Assess model performance on unseen data using the same metrics.</a:t>
            </a:r>
            <a:endParaRPr sz="1100"/>
          </a:p>
          <a:p>
            <a:pPr indent="-298450" lvl="0" marL="457200" rtl="0" algn="l">
              <a:lnSpc>
                <a:spcPct val="115000"/>
              </a:lnSpc>
              <a:spcBef>
                <a:spcPts val="0"/>
              </a:spcBef>
              <a:spcAft>
                <a:spcPts val="0"/>
              </a:spcAft>
              <a:buSzPts val="1100"/>
              <a:buChar char="●"/>
            </a:pPr>
            <a:r>
              <a:rPr b="1" lang="en-US" sz="1100"/>
              <a:t>Cross-Validation</a:t>
            </a:r>
            <a:r>
              <a:rPr lang="en-US" sz="1100"/>
              <a:t>: Use k-fold cross-validation to ensure the model's performance is robust across different subsets of the data.</a:t>
            </a:r>
            <a:endParaRPr sz="1100"/>
          </a:p>
          <a:p>
            <a:pPr indent="0" lvl="0" marL="0" rtl="0" algn="l">
              <a:lnSpc>
                <a:spcPct val="115000"/>
              </a:lnSpc>
              <a:spcBef>
                <a:spcPts val="1400"/>
              </a:spcBef>
              <a:spcAft>
                <a:spcPts val="0"/>
              </a:spcAft>
              <a:buNone/>
            </a:pPr>
            <a:r>
              <a:rPr b="1" lang="en-US" sz="1300"/>
              <a:t>4. Model Interpretation</a:t>
            </a:r>
            <a:endParaRPr b="1" sz="1300"/>
          </a:p>
          <a:p>
            <a:pPr indent="-298450" lvl="0" marL="457200" rtl="0" algn="l">
              <a:lnSpc>
                <a:spcPct val="115000"/>
              </a:lnSpc>
              <a:spcBef>
                <a:spcPts val="1200"/>
              </a:spcBef>
              <a:spcAft>
                <a:spcPts val="0"/>
              </a:spcAft>
              <a:buSzPts val="1100"/>
              <a:buChar char="●"/>
            </a:pPr>
            <a:r>
              <a:rPr b="1" lang="en-US" sz="1100"/>
              <a:t>Feature Importance</a:t>
            </a:r>
            <a:r>
              <a:rPr lang="en-US" sz="1100"/>
              <a:t>: Identify which features have the most impact on predictions.</a:t>
            </a:r>
            <a:endParaRPr sz="1100"/>
          </a:p>
          <a:p>
            <a:pPr indent="-298450" lvl="0" marL="457200" rtl="0" algn="l">
              <a:lnSpc>
                <a:spcPct val="115000"/>
              </a:lnSpc>
              <a:spcBef>
                <a:spcPts val="0"/>
              </a:spcBef>
              <a:spcAft>
                <a:spcPts val="0"/>
              </a:spcAft>
              <a:buSzPts val="1100"/>
              <a:buChar char="●"/>
            </a:pPr>
            <a:r>
              <a:rPr b="1" lang="en-US" sz="1100"/>
              <a:t>Model Explainability</a:t>
            </a:r>
            <a:r>
              <a:rPr lang="en-US" sz="1100"/>
              <a:t>: Use techniques like SHAP values, LIME, or partial dependence plots to explain individual predictions.</a:t>
            </a:r>
            <a:endParaRPr sz="1100"/>
          </a:p>
          <a:p>
            <a:pPr indent="0" lvl="0" marL="0" rtl="0" algn="l">
              <a:lnSpc>
                <a:spcPct val="115000"/>
              </a:lnSpc>
              <a:spcBef>
                <a:spcPts val="1400"/>
              </a:spcBef>
              <a:spcAft>
                <a:spcPts val="0"/>
              </a:spcAft>
              <a:buNone/>
            </a:pPr>
            <a:r>
              <a:rPr b="1" lang="en-US" sz="1300"/>
              <a:t>5. Model Deployment</a:t>
            </a:r>
            <a:endParaRPr b="1" sz="1300"/>
          </a:p>
          <a:p>
            <a:pPr indent="-298450" lvl="0" marL="457200" rtl="0" algn="l">
              <a:lnSpc>
                <a:spcPct val="115000"/>
              </a:lnSpc>
              <a:spcBef>
                <a:spcPts val="1200"/>
              </a:spcBef>
              <a:spcAft>
                <a:spcPts val="0"/>
              </a:spcAft>
              <a:buSzPts val="1100"/>
              <a:buChar char="●"/>
            </a:pPr>
            <a:r>
              <a:rPr b="1" lang="en-US" sz="1100"/>
              <a:t>Save the Model</a:t>
            </a:r>
            <a:r>
              <a:rPr lang="en-US" sz="1100"/>
              <a:t>: Serialize the trained model using tools like joblib or pickle.</a:t>
            </a:r>
            <a:endParaRPr sz="1100"/>
          </a:p>
          <a:p>
            <a:pPr indent="-298450" lvl="0" marL="457200" rtl="0" algn="l">
              <a:lnSpc>
                <a:spcPct val="115000"/>
              </a:lnSpc>
              <a:spcBef>
                <a:spcPts val="0"/>
              </a:spcBef>
              <a:spcAft>
                <a:spcPts val="0"/>
              </a:spcAft>
              <a:buSzPts val="1100"/>
              <a:buChar char="●"/>
            </a:pPr>
            <a:r>
              <a:rPr b="1" lang="en-US" sz="1100"/>
              <a:t>Deploy</a:t>
            </a:r>
            <a:r>
              <a:rPr lang="en-US" sz="1100"/>
              <a:t>: Integrate the model into a production environment (e.g., web service, batch processing pipeline).</a:t>
            </a:r>
            <a:endParaRPr sz="1100"/>
          </a:p>
          <a:p>
            <a:pPr indent="-298450" lvl="0" marL="457200" rtl="0" algn="l">
              <a:lnSpc>
                <a:spcPct val="115000"/>
              </a:lnSpc>
              <a:spcBef>
                <a:spcPts val="0"/>
              </a:spcBef>
              <a:spcAft>
                <a:spcPts val="0"/>
              </a:spcAft>
              <a:buSzPts val="1100"/>
              <a:buChar char="●"/>
            </a:pPr>
            <a:r>
              <a:rPr b="1" lang="en-US" sz="1100"/>
              <a:t>Monitor</a:t>
            </a:r>
            <a:r>
              <a:rPr lang="en-US" sz="1100"/>
              <a:t>: Continuously monitor model performance in production and retrain as necessary.</a:t>
            </a:r>
            <a:endParaRPr sz="1100"/>
          </a:p>
        </p:txBody>
      </p:sp>
      <p:sp>
        <p:nvSpPr>
          <p:cNvPr id="425" name="Google Shape;425;g2ed7c3ae8e5_0_30"/>
          <p:cNvSpPr/>
          <p:nvPr/>
        </p:nvSpPr>
        <p:spPr>
          <a:xfrm>
            <a:off x="5546199" y="1748750"/>
            <a:ext cx="1382400" cy="1164600"/>
          </a:xfrm>
          <a:prstGeom prst="round2DiagRect">
            <a:avLst>
              <a:gd fmla="val 16667"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chemeClr val="lt1"/>
                </a:solidFill>
                <a:latin typeface="Lato"/>
                <a:ea typeface="Lato"/>
                <a:cs typeface="Lato"/>
                <a:sym typeface="Lato"/>
              </a:rPr>
              <a:t>Forecasting:</a:t>
            </a:r>
            <a:br>
              <a:rPr b="1" lang="en-US">
                <a:solidFill>
                  <a:schemeClr val="lt1"/>
                </a:solidFill>
                <a:latin typeface="Lato"/>
                <a:ea typeface="Lato"/>
                <a:cs typeface="Lato"/>
                <a:sym typeface="Lato"/>
              </a:rPr>
            </a:br>
            <a:r>
              <a:rPr lang="en-US">
                <a:solidFill>
                  <a:schemeClr val="lt1"/>
                </a:solidFill>
                <a:latin typeface="Lato"/>
                <a:ea typeface="Lato"/>
                <a:cs typeface="Lato"/>
                <a:sym typeface="Lato"/>
              </a:rPr>
              <a:t>Jia ying</a:t>
            </a:r>
            <a:endParaRPr>
              <a:solidFill>
                <a:schemeClr val="lt1"/>
              </a:solidFill>
              <a:latin typeface="Lato"/>
              <a:ea typeface="Lato"/>
              <a:cs typeface="Lato"/>
              <a:sym typeface="Lato"/>
            </a:endParaRPr>
          </a:p>
        </p:txBody>
      </p:sp>
      <p:sp>
        <p:nvSpPr>
          <p:cNvPr id="426" name="Google Shape;426;g2ed7c3ae8e5_0_30"/>
          <p:cNvSpPr/>
          <p:nvPr/>
        </p:nvSpPr>
        <p:spPr>
          <a:xfrm>
            <a:off x="7173286" y="1748750"/>
            <a:ext cx="1319100" cy="1164600"/>
          </a:xfrm>
          <a:prstGeom prst="round2DiagRect">
            <a:avLst>
              <a:gd fmla="val 16667" name="adj1"/>
              <a:gd fmla="val 0" name="adj2"/>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chemeClr val="lt1"/>
                </a:solidFill>
                <a:latin typeface="Lato"/>
                <a:ea typeface="Lato"/>
                <a:cs typeface="Lato"/>
                <a:sym typeface="Lato"/>
              </a:rPr>
              <a:t>Regression:</a:t>
            </a:r>
            <a:br>
              <a:rPr b="1" lang="en-US">
                <a:solidFill>
                  <a:schemeClr val="lt1"/>
                </a:solidFill>
                <a:latin typeface="Lato"/>
                <a:ea typeface="Lato"/>
                <a:cs typeface="Lato"/>
                <a:sym typeface="Lato"/>
              </a:rPr>
            </a:br>
            <a:r>
              <a:rPr lang="en-US">
                <a:solidFill>
                  <a:schemeClr val="lt1"/>
                </a:solidFill>
                <a:latin typeface="Lato"/>
                <a:ea typeface="Lato"/>
                <a:cs typeface="Lato"/>
                <a:sym typeface="Lato"/>
              </a:rPr>
              <a:t>Fariz </a:t>
            </a:r>
            <a:endParaRPr>
              <a:solidFill>
                <a:schemeClr val="lt1"/>
              </a:solidFill>
              <a:latin typeface="Lato"/>
              <a:ea typeface="Lato"/>
              <a:cs typeface="Lato"/>
              <a:sym typeface="Lato"/>
            </a:endParaRPr>
          </a:p>
        </p:txBody>
      </p:sp>
      <p:sp>
        <p:nvSpPr>
          <p:cNvPr id="427" name="Google Shape;427;g2ed7c3ae8e5_0_30"/>
          <p:cNvSpPr/>
          <p:nvPr/>
        </p:nvSpPr>
        <p:spPr>
          <a:xfrm>
            <a:off x="8737023" y="1748750"/>
            <a:ext cx="1382400" cy="1164600"/>
          </a:xfrm>
          <a:prstGeom prst="round2DiagRect">
            <a:avLst>
              <a:gd fmla="val 16667" name="adj1"/>
              <a:gd fmla="val 0" name="adj2"/>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chemeClr val="lt1"/>
                </a:solidFill>
                <a:latin typeface="Lato"/>
                <a:ea typeface="Lato"/>
                <a:cs typeface="Lato"/>
                <a:sym typeface="Lato"/>
              </a:rPr>
              <a:t>Recommendation:</a:t>
            </a:r>
            <a:br>
              <a:rPr b="1" lang="en-US">
                <a:solidFill>
                  <a:schemeClr val="lt1"/>
                </a:solidFill>
                <a:latin typeface="Lato"/>
                <a:ea typeface="Lato"/>
                <a:cs typeface="Lato"/>
                <a:sym typeface="Lato"/>
              </a:rPr>
            </a:br>
            <a:r>
              <a:rPr lang="en-US">
                <a:solidFill>
                  <a:schemeClr val="lt1"/>
                </a:solidFill>
                <a:latin typeface="Lato"/>
                <a:ea typeface="Lato"/>
                <a:cs typeface="Lato"/>
                <a:sym typeface="Lato"/>
              </a:rPr>
              <a:t>Hassan</a:t>
            </a:r>
            <a:endParaRPr>
              <a:solidFill>
                <a:schemeClr val="lt1"/>
              </a:solidFill>
              <a:latin typeface="Lato"/>
              <a:ea typeface="Lato"/>
              <a:cs typeface="Lato"/>
              <a:sym typeface="Lato"/>
            </a:endParaRPr>
          </a:p>
        </p:txBody>
      </p:sp>
      <p:sp>
        <p:nvSpPr>
          <p:cNvPr id="428" name="Google Shape;428;g2ed7c3ae8e5_0_30"/>
          <p:cNvSpPr/>
          <p:nvPr/>
        </p:nvSpPr>
        <p:spPr>
          <a:xfrm>
            <a:off x="10299260" y="1748750"/>
            <a:ext cx="1353300" cy="1164600"/>
          </a:xfrm>
          <a:prstGeom prst="round2DiagRect">
            <a:avLst>
              <a:gd fmla="val 16667" name="adj1"/>
              <a:gd fmla="val 0" name="adj2"/>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chemeClr val="lt1"/>
                </a:solidFill>
                <a:latin typeface="Lato"/>
                <a:ea typeface="Lato"/>
                <a:cs typeface="Lato"/>
                <a:sym typeface="Lato"/>
              </a:rPr>
              <a:t>Text Analysis:</a:t>
            </a:r>
            <a:br>
              <a:rPr b="1" lang="en-US">
                <a:solidFill>
                  <a:schemeClr val="lt1"/>
                </a:solidFill>
                <a:latin typeface="Lato"/>
                <a:ea typeface="Lato"/>
                <a:cs typeface="Lato"/>
                <a:sym typeface="Lato"/>
              </a:rPr>
            </a:br>
            <a:r>
              <a:rPr lang="en-US">
                <a:solidFill>
                  <a:schemeClr val="lt1"/>
                </a:solidFill>
                <a:latin typeface="Lato"/>
                <a:ea typeface="Lato"/>
                <a:cs typeface="Lato"/>
                <a:sym typeface="Lato"/>
              </a:rPr>
              <a:t>Wee Kiat</a:t>
            </a:r>
            <a:endParaRPr>
              <a:solidFill>
                <a:schemeClr val="lt1"/>
              </a:solidFill>
              <a:latin typeface="Lato"/>
              <a:ea typeface="Lato"/>
              <a:cs typeface="Lato"/>
              <a:sym typeface="Lato"/>
            </a:endParaRPr>
          </a:p>
        </p:txBody>
      </p:sp>
      <p:sp>
        <p:nvSpPr>
          <p:cNvPr id="429" name="Google Shape;429;g2ed7c3ae8e5_0_30"/>
          <p:cNvSpPr txBox="1"/>
          <p:nvPr/>
        </p:nvSpPr>
        <p:spPr>
          <a:xfrm>
            <a:off x="875325" y="3070675"/>
            <a:ext cx="10777200" cy="2355000"/>
          </a:xfrm>
          <a:prstGeom prst="rect">
            <a:avLst/>
          </a:prstGeom>
          <a:noFill/>
          <a:ln>
            <a:noFill/>
          </a:ln>
        </p:spPr>
        <p:txBody>
          <a:bodyPr anchorCtr="0" anchor="t" bIns="91425" lIns="91425" spcFirstLastPara="1" rIns="91425" wrap="square" tIns="91425">
            <a:noAutofit/>
          </a:bodyPr>
          <a:lstStyle/>
          <a:p>
            <a:pPr indent="0" lvl="0" marL="0" rtl="0" algn="l">
              <a:spcBef>
                <a:spcPts val="1400"/>
              </a:spcBef>
              <a:spcAft>
                <a:spcPts val="0"/>
              </a:spcAft>
              <a:buNone/>
            </a:pPr>
            <a:r>
              <a:rPr lang="en-US" sz="1800">
                <a:solidFill>
                  <a:schemeClr val="accent1"/>
                </a:solidFill>
              </a:rPr>
              <a:t>Training the model based on the different objectives specified, and </a:t>
            </a:r>
            <a:r>
              <a:rPr lang="en-US" sz="1800">
                <a:solidFill>
                  <a:schemeClr val="accent1"/>
                </a:solidFill>
              </a:rPr>
              <a:t>enhance</a:t>
            </a:r>
            <a:r>
              <a:rPr lang="en-US" sz="1800">
                <a:solidFill>
                  <a:schemeClr val="accent1"/>
                </a:solidFill>
              </a:rPr>
              <a:t> the model accordingly by tweaking the hyperparameters. </a:t>
            </a:r>
            <a:endParaRPr sz="1800">
              <a:solidFill>
                <a:schemeClr val="accent1"/>
              </a:solidFill>
            </a:endParaRPr>
          </a:p>
          <a:p>
            <a:pPr indent="0" lvl="0" marL="0" rtl="0" algn="l">
              <a:spcBef>
                <a:spcPts val="1400"/>
              </a:spcBef>
              <a:spcAft>
                <a:spcPts val="0"/>
              </a:spcAft>
              <a:buNone/>
            </a:pPr>
            <a:r>
              <a:rPr lang="en-US" sz="1800">
                <a:solidFill>
                  <a:schemeClr val="accent1"/>
                </a:solidFill>
              </a:rPr>
              <a:t>Check for underfitting or overfitting using metrics such as F1-score for classification, RMSE for regression, etc.</a:t>
            </a:r>
            <a:endParaRPr sz="1800">
              <a:solidFill>
                <a:schemeClr val="accent1"/>
              </a:solidFill>
            </a:endParaRPr>
          </a:p>
          <a:p>
            <a:pPr indent="0" lvl="0" marL="0" rtl="0" algn="l">
              <a:spcBef>
                <a:spcPts val="1400"/>
              </a:spcBef>
              <a:spcAft>
                <a:spcPts val="1400"/>
              </a:spcAft>
              <a:buNone/>
            </a:pPr>
            <a:r>
              <a:rPr lang="en-US" sz="1800">
                <a:solidFill>
                  <a:schemeClr val="accent1"/>
                </a:solidFill>
              </a:rPr>
              <a:t>Then assess the model performance on the test data set, on 80:20. </a:t>
            </a:r>
            <a:endParaRPr sz="1800">
              <a:solidFill>
                <a:schemeClr val="accen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3" name="Shape 433"/>
        <p:cNvGrpSpPr/>
        <p:nvPr/>
      </p:nvGrpSpPr>
      <p:grpSpPr>
        <a:xfrm>
          <a:off x="0" y="0"/>
          <a:ext cx="0" cy="0"/>
          <a:chOff x="0" y="0"/>
          <a:chExt cx="0" cy="0"/>
        </a:xfrm>
      </p:grpSpPr>
      <p:sp>
        <p:nvSpPr>
          <p:cNvPr id="434" name="Google Shape;434;g27823f95dfc_0_5"/>
          <p:cNvSpPr txBox="1"/>
          <p:nvPr/>
        </p:nvSpPr>
        <p:spPr>
          <a:xfrm>
            <a:off x="863600" y="528350"/>
            <a:ext cx="10728900" cy="169623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Clr>
                <a:schemeClr val="dk1"/>
              </a:buClr>
              <a:buSzPts val="1100"/>
              <a:buFont typeface="Arial"/>
              <a:buNone/>
            </a:pPr>
            <a:r>
              <a:rPr b="1" lang="en-US" sz="1800">
                <a:solidFill>
                  <a:schemeClr val="dk1"/>
                </a:solidFill>
                <a:highlight>
                  <a:srgbClr val="FFFF00"/>
                </a:highlight>
              </a:rPr>
              <a:t>Objective 1: Forecasting Model - Jiaying:</a:t>
            </a:r>
            <a:endParaRPr b="1" sz="1800">
              <a:solidFill>
                <a:schemeClr val="dk1"/>
              </a:solidFill>
              <a:highlight>
                <a:srgbClr val="FFFF00"/>
              </a:highlight>
            </a:endParaRPr>
          </a:p>
          <a:p>
            <a:pPr indent="0" lvl="0" marL="0" rtl="0" algn="l">
              <a:spcBef>
                <a:spcPts val="1200"/>
              </a:spcBef>
              <a:spcAft>
                <a:spcPts val="0"/>
              </a:spcAft>
              <a:buClr>
                <a:schemeClr val="dk1"/>
              </a:buClr>
              <a:buSzPts val="1100"/>
              <a:buFont typeface="Arial"/>
              <a:buNone/>
            </a:pPr>
            <a:r>
              <a:rPr b="1" lang="en-US" sz="1800">
                <a:solidFill>
                  <a:schemeClr val="dk1"/>
                </a:solidFill>
              </a:rPr>
              <a:t>Objective:</a:t>
            </a:r>
            <a:r>
              <a:rPr lang="en-US" sz="1800">
                <a:solidFill>
                  <a:schemeClr val="dk1"/>
                </a:solidFill>
              </a:rPr>
              <a:t> Develop a time-series forecasting model to predict future HDB resale prices based on historical data from 1990 to 2000.</a:t>
            </a:r>
            <a:endParaRPr sz="1800">
              <a:solidFill>
                <a:schemeClr val="dk1"/>
              </a:solidFill>
            </a:endParaRPr>
          </a:p>
          <a:p>
            <a:pPr indent="-342900" lvl="0" marL="457200" rtl="0" algn="l">
              <a:spcBef>
                <a:spcPts val="1200"/>
              </a:spcBef>
              <a:spcAft>
                <a:spcPts val="0"/>
              </a:spcAft>
              <a:buClr>
                <a:schemeClr val="dk1"/>
              </a:buClr>
              <a:buSzPts val="1800"/>
              <a:buChar char="●"/>
            </a:pPr>
            <a:r>
              <a:rPr b="1" lang="en-US" sz="1800">
                <a:solidFill>
                  <a:schemeClr val="dk1"/>
                </a:solidFill>
              </a:rPr>
              <a:t>Goal:</a:t>
            </a:r>
            <a:r>
              <a:rPr lang="en-US" sz="1800">
                <a:solidFill>
                  <a:schemeClr val="dk1"/>
                </a:solidFill>
              </a:rPr>
              <a:t> Enable accurate prediction of future resale prices, allowing stakeholders to anticipate market trends and make informed investment and policy decisions.</a:t>
            </a:r>
            <a:endParaRPr sz="1800">
              <a:solidFill>
                <a:schemeClr val="dk1"/>
              </a:solidFill>
            </a:endParaRPr>
          </a:p>
          <a:p>
            <a:pPr indent="-342900" lvl="0" marL="457200" rtl="0" algn="l">
              <a:spcBef>
                <a:spcPts val="0"/>
              </a:spcBef>
              <a:spcAft>
                <a:spcPts val="0"/>
              </a:spcAft>
              <a:buClr>
                <a:schemeClr val="dk1"/>
              </a:buClr>
              <a:buSzPts val="1800"/>
              <a:buChar char="●"/>
            </a:pPr>
            <a:r>
              <a:rPr b="1" lang="en-US" sz="1800">
                <a:solidFill>
                  <a:schemeClr val="dk1"/>
                </a:solidFill>
              </a:rPr>
              <a:t>KPI:</a:t>
            </a:r>
            <a:r>
              <a:rPr lang="en-US" sz="1800">
                <a:solidFill>
                  <a:schemeClr val="dk1"/>
                </a:solidFill>
              </a:rPr>
              <a:t> Achieve high predictive accuracy with a margin of error within ±5% of actual future prices.</a:t>
            </a:r>
            <a:endParaRPr sz="1800">
              <a:solidFill>
                <a:schemeClr val="dk1"/>
              </a:solidFill>
            </a:endParaRPr>
          </a:p>
          <a:p>
            <a:pPr indent="0" lvl="0" marL="0" rtl="0" algn="l">
              <a:spcBef>
                <a:spcPts val="1200"/>
              </a:spcBef>
              <a:spcAft>
                <a:spcPts val="0"/>
              </a:spcAft>
              <a:buClr>
                <a:schemeClr val="dk1"/>
              </a:buClr>
              <a:buSzPts val="1100"/>
              <a:buFont typeface="Arial"/>
              <a:buNone/>
            </a:pPr>
            <a:r>
              <a:rPr lang="en-US" sz="1800">
                <a:solidFill>
                  <a:schemeClr val="dk1"/>
                </a:solidFill>
                <a:highlight>
                  <a:srgbClr val="FFFFFF"/>
                </a:highlight>
              </a:rPr>
              <a:t>Objective 2: </a:t>
            </a:r>
            <a:r>
              <a:rPr b="1" lang="en-US" sz="1800">
                <a:solidFill>
                  <a:schemeClr val="dk1"/>
                </a:solidFill>
                <a:highlight>
                  <a:srgbClr val="FFFFFF"/>
                </a:highlight>
              </a:rPr>
              <a:t>Clustering Model:</a:t>
            </a:r>
            <a:endParaRPr b="1" sz="18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b="1" lang="en-US" sz="1800">
                <a:solidFill>
                  <a:schemeClr val="dk1"/>
                </a:solidFill>
              </a:rPr>
              <a:t>Objective:</a:t>
            </a:r>
            <a:r>
              <a:rPr lang="en-US" sz="1800">
                <a:solidFill>
                  <a:schemeClr val="dk1"/>
                </a:solidFill>
              </a:rPr>
              <a:t> Use clustering algorithms to segment HDB flats into distinct groups based on similarities in attributes like location, age, size, and price trends.</a:t>
            </a:r>
            <a:endParaRPr sz="1800">
              <a:solidFill>
                <a:schemeClr val="dk1"/>
              </a:solidFill>
            </a:endParaRPr>
          </a:p>
          <a:p>
            <a:pPr indent="-342900" lvl="0" marL="457200" rtl="0" algn="l">
              <a:spcBef>
                <a:spcPts val="1200"/>
              </a:spcBef>
              <a:spcAft>
                <a:spcPts val="0"/>
              </a:spcAft>
              <a:buClr>
                <a:schemeClr val="dk1"/>
              </a:buClr>
              <a:buSzPts val="1800"/>
              <a:buChar char="●"/>
            </a:pPr>
            <a:r>
              <a:rPr b="1" lang="en-US" sz="1800">
                <a:solidFill>
                  <a:schemeClr val="dk1"/>
                </a:solidFill>
              </a:rPr>
              <a:t>Goal:</a:t>
            </a:r>
            <a:r>
              <a:rPr lang="en-US" sz="1800">
                <a:solidFill>
                  <a:schemeClr val="dk1"/>
                </a:solidFill>
              </a:rPr>
              <a:t> Identify different market segments and their unique characteristics to tailor marketing strategies and policy interventions.</a:t>
            </a:r>
            <a:endParaRPr sz="1800">
              <a:solidFill>
                <a:schemeClr val="dk1"/>
              </a:solidFill>
            </a:endParaRPr>
          </a:p>
          <a:p>
            <a:pPr indent="-342900" lvl="0" marL="457200" rtl="0" algn="l">
              <a:spcBef>
                <a:spcPts val="0"/>
              </a:spcBef>
              <a:spcAft>
                <a:spcPts val="0"/>
              </a:spcAft>
              <a:buClr>
                <a:schemeClr val="dk1"/>
              </a:buClr>
              <a:buSzPts val="1800"/>
              <a:buChar char="●"/>
            </a:pPr>
            <a:r>
              <a:rPr b="1" lang="en-US" sz="1800">
                <a:solidFill>
                  <a:schemeClr val="dk1"/>
                </a:solidFill>
              </a:rPr>
              <a:t>KPI:</a:t>
            </a:r>
            <a:r>
              <a:rPr lang="en-US" sz="1800">
                <a:solidFill>
                  <a:schemeClr val="dk1"/>
                </a:solidFill>
              </a:rPr>
              <a:t> Create clusters with clear, distinguishable characteristics and ensure meaningful segment differentiation.</a:t>
            </a:r>
            <a:endParaRPr sz="1800">
              <a:solidFill>
                <a:schemeClr val="dk1"/>
              </a:solidFill>
            </a:endParaRPr>
          </a:p>
          <a:p>
            <a:pPr indent="0" lvl="0" marL="0" rtl="0" algn="l">
              <a:spcBef>
                <a:spcPts val="1200"/>
              </a:spcBef>
              <a:spcAft>
                <a:spcPts val="0"/>
              </a:spcAft>
              <a:buClr>
                <a:schemeClr val="dk1"/>
              </a:buClr>
              <a:buSzPts val="1100"/>
              <a:buFont typeface="Arial"/>
              <a:buNone/>
            </a:pPr>
            <a:r>
              <a:rPr lang="en-US" sz="1800">
                <a:solidFill>
                  <a:schemeClr val="dk1"/>
                </a:solidFill>
                <a:highlight>
                  <a:srgbClr val="FFFFFF"/>
                </a:highlight>
              </a:rPr>
              <a:t>Objective 3: </a:t>
            </a:r>
            <a:r>
              <a:rPr b="1" lang="en-US" sz="1800">
                <a:solidFill>
                  <a:schemeClr val="dk1"/>
                </a:solidFill>
                <a:highlight>
                  <a:srgbClr val="FFFFFF"/>
                </a:highlight>
              </a:rPr>
              <a:t>Sentiment Analysis Model:</a:t>
            </a:r>
            <a:endParaRPr b="1" sz="18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b="1" lang="en-US" sz="1800">
                <a:solidFill>
                  <a:schemeClr val="dk1"/>
                </a:solidFill>
              </a:rPr>
              <a:t>Objective:</a:t>
            </a:r>
            <a:r>
              <a:rPr lang="en-US" sz="1800">
                <a:solidFill>
                  <a:schemeClr val="dk1"/>
                </a:solidFill>
              </a:rPr>
              <a:t> Implement a sentiment analysis model to assess public sentiment and opinions about the HDB resale market using historical news articles, forum discussions, and social media posts from 1990 to 2000.</a:t>
            </a:r>
            <a:endParaRPr sz="1800">
              <a:solidFill>
                <a:schemeClr val="dk1"/>
              </a:solidFill>
            </a:endParaRPr>
          </a:p>
          <a:p>
            <a:pPr indent="-342900" lvl="0" marL="457200" rtl="0" algn="l">
              <a:spcBef>
                <a:spcPts val="1200"/>
              </a:spcBef>
              <a:spcAft>
                <a:spcPts val="0"/>
              </a:spcAft>
              <a:buClr>
                <a:schemeClr val="dk1"/>
              </a:buClr>
              <a:buSzPts val="1800"/>
              <a:buChar char="●"/>
            </a:pPr>
            <a:r>
              <a:rPr b="1" lang="en-US" sz="1800">
                <a:solidFill>
                  <a:schemeClr val="dk1"/>
                </a:solidFill>
              </a:rPr>
              <a:t>Goal:</a:t>
            </a:r>
            <a:r>
              <a:rPr lang="en-US" sz="1800">
                <a:solidFill>
                  <a:schemeClr val="dk1"/>
                </a:solidFill>
              </a:rPr>
              <a:t> Understand public perception and sentiment towards HDB policies and market conditions to guide future policy-making and market strategies.</a:t>
            </a:r>
            <a:endParaRPr sz="1800">
              <a:solidFill>
                <a:schemeClr val="dk1"/>
              </a:solidFill>
            </a:endParaRPr>
          </a:p>
          <a:p>
            <a:pPr indent="-342900" lvl="0" marL="457200" rtl="0" algn="l">
              <a:spcBef>
                <a:spcPts val="0"/>
              </a:spcBef>
              <a:spcAft>
                <a:spcPts val="0"/>
              </a:spcAft>
              <a:buClr>
                <a:schemeClr val="dk1"/>
              </a:buClr>
              <a:buSzPts val="1800"/>
              <a:buChar char="●"/>
            </a:pPr>
            <a:r>
              <a:rPr b="1" lang="en-US" sz="1800">
                <a:solidFill>
                  <a:schemeClr val="dk1"/>
                </a:solidFill>
              </a:rPr>
              <a:t>KPI:</a:t>
            </a:r>
            <a:r>
              <a:rPr lang="en-US" sz="1800">
                <a:solidFill>
                  <a:schemeClr val="dk1"/>
                </a:solidFill>
              </a:rPr>
              <a:t> Achieve high sentiment classification accuracy and extract key insights that correlate sentiment trends with market price movements.</a:t>
            </a:r>
            <a:endParaRPr sz="1800">
              <a:solidFill>
                <a:schemeClr val="dk1"/>
              </a:solidFill>
            </a:endParaRPr>
          </a:p>
          <a:p>
            <a:pPr indent="0" lvl="0" marL="0" rtl="0" algn="l">
              <a:spcBef>
                <a:spcPts val="1200"/>
              </a:spcBef>
              <a:spcAft>
                <a:spcPts val="0"/>
              </a:spcAft>
              <a:buClr>
                <a:schemeClr val="dk1"/>
              </a:buClr>
              <a:buSzPts val="1100"/>
              <a:buFont typeface="Arial"/>
              <a:buNone/>
            </a:pPr>
            <a:r>
              <a:rPr b="1" lang="en-US" sz="1800">
                <a:solidFill>
                  <a:schemeClr val="dk1"/>
                </a:solidFill>
                <a:highlight>
                  <a:srgbClr val="FFFF00"/>
                </a:highlight>
              </a:rPr>
              <a:t>Objective 4: Regression Model - Fariz:</a:t>
            </a:r>
            <a:br>
              <a:rPr b="1" lang="en-US" sz="1800">
                <a:solidFill>
                  <a:schemeClr val="dk1"/>
                </a:solidFill>
                <a:highlight>
                  <a:srgbClr val="FFFF00"/>
                </a:highlight>
              </a:rPr>
            </a:br>
            <a:r>
              <a:rPr b="1" lang="en-US" sz="1800">
                <a:solidFill>
                  <a:schemeClr val="dk1"/>
                </a:solidFill>
              </a:rPr>
              <a:t>Objective:</a:t>
            </a:r>
            <a:r>
              <a:rPr lang="en-US" sz="1800">
                <a:solidFill>
                  <a:schemeClr val="dk1"/>
                </a:solidFill>
              </a:rPr>
              <a:t> Build a regression model to quantify the relationship between HDB resale prices and various influencing factors such as location, size, age, and economic indicators.</a:t>
            </a:r>
            <a:endParaRPr sz="1800">
              <a:solidFill>
                <a:schemeClr val="dk1"/>
              </a:solidFill>
            </a:endParaRPr>
          </a:p>
          <a:p>
            <a:pPr indent="-342900" lvl="0" marL="457200" rtl="0" algn="l">
              <a:spcBef>
                <a:spcPts val="1200"/>
              </a:spcBef>
              <a:spcAft>
                <a:spcPts val="0"/>
              </a:spcAft>
              <a:buClr>
                <a:schemeClr val="dk1"/>
              </a:buClr>
              <a:buSzPts val="1800"/>
              <a:buChar char="●"/>
            </a:pPr>
            <a:r>
              <a:rPr b="1" lang="en-US" sz="1800">
                <a:solidFill>
                  <a:schemeClr val="dk1"/>
                </a:solidFill>
              </a:rPr>
              <a:t>Goal:</a:t>
            </a:r>
            <a:r>
              <a:rPr lang="en-US" sz="1800">
                <a:solidFill>
                  <a:schemeClr val="dk1"/>
                </a:solidFill>
              </a:rPr>
              <a:t> Provide precise estimates of how each factor impacts resale prices to help stakeholders understand price determinants.</a:t>
            </a:r>
            <a:endParaRPr sz="1800">
              <a:solidFill>
                <a:schemeClr val="dk1"/>
              </a:solidFill>
            </a:endParaRPr>
          </a:p>
          <a:p>
            <a:pPr indent="-342900" lvl="0" marL="457200" rtl="0" algn="l">
              <a:spcBef>
                <a:spcPts val="0"/>
              </a:spcBef>
              <a:spcAft>
                <a:spcPts val="0"/>
              </a:spcAft>
              <a:buClr>
                <a:schemeClr val="dk1"/>
              </a:buClr>
              <a:buSzPts val="1800"/>
              <a:buChar char="●"/>
            </a:pPr>
            <a:r>
              <a:rPr b="1" lang="en-US" sz="1800">
                <a:solidFill>
                  <a:schemeClr val="dk1"/>
                </a:solidFill>
              </a:rPr>
              <a:t>KPI:</a:t>
            </a:r>
            <a:r>
              <a:rPr lang="en-US" sz="1800">
                <a:solidFill>
                  <a:schemeClr val="dk1"/>
                </a:solidFill>
              </a:rPr>
              <a:t> Achieve high model interpretability and statistical significance of key factors, with a high R-squared value indicating good fit.</a:t>
            </a:r>
            <a:endParaRPr sz="1800">
              <a:solidFill>
                <a:schemeClr val="dk1"/>
              </a:solidFill>
            </a:endParaRPr>
          </a:p>
          <a:p>
            <a:pPr indent="0" lvl="0" marL="0" rtl="0" algn="l">
              <a:spcBef>
                <a:spcPts val="1200"/>
              </a:spcBef>
              <a:spcAft>
                <a:spcPts val="0"/>
              </a:spcAft>
              <a:buClr>
                <a:schemeClr val="dk1"/>
              </a:buClr>
              <a:buSzPts val="1100"/>
              <a:buFont typeface="Arial"/>
              <a:buNone/>
            </a:pPr>
            <a:r>
              <a:rPr b="1" lang="en-US" sz="1800">
                <a:solidFill>
                  <a:schemeClr val="dk1"/>
                </a:solidFill>
              </a:rPr>
              <a:t>Objective 5: Classification Model:</a:t>
            </a:r>
            <a:br>
              <a:rPr b="1" lang="en-US" sz="1800">
                <a:solidFill>
                  <a:schemeClr val="dk1"/>
                </a:solidFill>
              </a:rPr>
            </a:br>
            <a:r>
              <a:rPr b="1" lang="en-US" sz="1800">
                <a:solidFill>
                  <a:schemeClr val="dk1"/>
                </a:solidFill>
              </a:rPr>
              <a:t>Objective:</a:t>
            </a:r>
            <a:r>
              <a:rPr lang="en-US" sz="1800">
                <a:solidFill>
                  <a:schemeClr val="dk1"/>
                </a:solidFill>
              </a:rPr>
              <a:t> Develop a classification model to categorize HDB flats into different price tiers (e.g., low, medium, high) based on their attributes.</a:t>
            </a:r>
            <a:endParaRPr sz="1800">
              <a:solidFill>
                <a:schemeClr val="dk1"/>
              </a:solidFill>
            </a:endParaRPr>
          </a:p>
          <a:p>
            <a:pPr indent="-342900" lvl="0" marL="457200" rtl="0" algn="l">
              <a:spcBef>
                <a:spcPts val="1200"/>
              </a:spcBef>
              <a:spcAft>
                <a:spcPts val="0"/>
              </a:spcAft>
              <a:buClr>
                <a:schemeClr val="dk1"/>
              </a:buClr>
              <a:buSzPts val="1800"/>
              <a:buChar char="●"/>
            </a:pPr>
            <a:r>
              <a:rPr b="1" lang="en-US" sz="1800">
                <a:solidFill>
                  <a:schemeClr val="dk1"/>
                </a:solidFill>
              </a:rPr>
              <a:t>Goal:</a:t>
            </a:r>
            <a:r>
              <a:rPr lang="en-US" sz="1800">
                <a:solidFill>
                  <a:schemeClr val="dk1"/>
                </a:solidFill>
              </a:rPr>
              <a:t> Assist buyers and sellers in quickly identifying the value category of a property, streamlining decision-making.</a:t>
            </a:r>
            <a:endParaRPr sz="1800">
              <a:solidFill>
                <a:schemeClr val="dk1"/>
              </a:solidFill>
            </a:endParaRPr>
          </a:p>
          <a:p>
            <a:pPr indent="-342900" lvl="0" marL="457200" rtl="0" algn="l">
              <a:spcBef>
                <a:spcPts val="0"/>
              </a:spcBef>
              <a:spcAft>
                <a:spcPts val="0"/>
              </a:spcAft>
              <a:buClr>
                <a:schemeClr val="dk1"/>
              </a:buClr>
              <a:buSzPts val="1800"/>
              <a:buChar char="●"/>
            </a:pPr>
            <a:r>
              <a:rPr b="1" lang="en-US" sz="1800">
                <a:solidFill>
                  <a:schemeClr val="dk1"/>
                </a:solidFill>
              </a:rPr>
              <a:t>KPI:</a:t>
            </a:r>
            <a:r>
              <a:rPr lang="en-US" sz="1800">
                <a:solidFill>
                  <a:schemeClr val="dk1"/>
                </a:solidFill>
              </a:rPr>
              <a:t> Achieve high classification accuracy and balanced precision and recall across all price tiers.</a:t>
            </a:r>
            <a:endParaRPr sz="1800">
              <a:solidFill>
                <a:schemeClr val="dk1"/>
              </a:solidFill>
            </a:endParaRPr>
          </a:p>
          <a:p>
            <a:pPr indent="0" lvl="0" marL="0" rtl="0" algn="l">
              <a:spcBef>
                <a:spcPts val="1200"/>
              </a:spcBef>
              <a:spcAft>
                <a:spcPts val="0"/>
              </a:spcAft>
              <a:buClr>
                <a:schemeClr val="dk1"/>
              </a:buClr>
              <a:buSzPts val="1100"/>
              <a:buFont typeface="Arial"/>
              <a:buNone/>
            </a:pPr>
            <a:r>
              <a:rPr b="1" lang="en-US" sz="1800">
                <a:solidFill>
                  <a:schemeClr val="dk1"/>
                </a:solidFill>
                <a:highlight>
                  <a:srgbClr val="FFFF00"/>
                </a:highlight>
              </a:rPr>
              <a:t>Objective 6: Recommendation System - Hassan:</a:t>
            </a:r>
            <a:br>
              <a:rPr b="1" lang="en-US" sz="1800">
                <a:solidFill>
                  <a:schemeClr val="dk1"/>
                </a:solidFill>
              </a:rPr>
            </a:br>
            <a:r>
              <a:rPr b="1" lang="en-US" sz="1800">
                <a:solidFill>
                  <a:schemeClr val="dk1"/>
                </a:solidFill>
              </a:rPr>
              <a:t>Objective:</a:t>
            </a:r>
            <a:r>
              <a:rPr lang="en-US" sz="1800">
                <a:solidFill>
                  <a:schemeClr val="dk1"/>
                </a:solidFill>
              </a:rPr>
              <a:t> Create a recommendation system that suggests optimal buying or selling times and the best neighborhoods for investment based on historical price trends and individual preferences.</a:t>
            </a:r>
            <a:endParaRPr sz="1800">
              <a:solidFill>
                <a:schemeClr val="dk1"/>
              </a:solidFill>
            </a:endParaRPr>
          </a:p>
          <a:p>
            <a:pPr indent="-342900" lvl="0" marL="457200" rtl="0" algn="l">
              <a:spcBef>
                <a:spcPts val="1200"/>
              </a:spcBef>
              <a:spcAft>
                <a:spcPts val="0"/>
              </a:spcAft>
              <a:buClr>
                <a:schemeClr val="dk1"/>
              </a:buClr>
              <a:buSzPts val="1800"/>
              <a:buChar char="●"/>
            </a:pPr>
            <a:r>
              <a:rPr b="1" lang="en-US" sz="1800">
                <a:solidFill>
                  <a:schemeClr val="dk1"/>
                </a:solidFill>
              </a:rPr>
              <a:t>Goal:</a:t>
            </a:r>
            <a:r>
              <a:rPr lang="en-US" sz="1800">
                <a:solidFill>
                  <a:schemeClr val="dk1"/>
                </a:solidFill>
              </a:rPr>
              <a:t> Provide personalized recommendations to potential buyers and sellers to maximize investment returns.</a:t>
            </a:r>
            <a:endParaRPr sz="1800">
              <a:solidFill>
                <a:schemeClr val="dk1"/>
              </a:solidFill>
            </a:endParaRPr>
          </a:p>
          <a:p>
            <a:pPr indent="-342900" lvl="0" marL="457200" rtl="0" algn="l">
              <a:spcBef>
                <a:spcPts val="0"/>
              </a:spcBef>
              <a:spcAft>
                <a:spcPts val="0"/>
              </a:spcAft>
              <a:buClr>
                <a:schemeClr val="dk1"/>
              </a:buClr>
              <a:buSzPts val="1800"/>
              <a:buChar char="●"/>
            </a:pPr>
            <a:r>
              <a:rPr b="1" lang="en-US" sz="1800">
                <a:solidFill>
                  <a:schemeClr val="dk1"/>
                </a:solidFill>
              </a:rPr>
              <a:t>KPI:</a:t>
            </a:r>
            <a:r>
              <a:rPr lang="en-US" sz="1800">
                <a:solidFill>
                  <a:schemeClr val="dk1"/>
                </a:solidFill>
              </a:rPr>
              <a:t> Measure user satisfaction and recommendation relevance, ensuring recommendations align with market movements.</a:t>
            </a:r>
            <a:endParaRPr sz="1800">
              <a:solidFill>
                <a:schemeClr val="dk1"/>
              </a:solidFill>
            </a:endParaRPr>
          </a:p>
          <a:p>
            <a:pPr indent="0" lvl="0" marL="457200" rtl="0" algn="l">
              <a:spcBef>
                <a:spcPts val="1200"/>
              </a:spcBef>
              <a:spcAft>
                <a:spcPts val="0"/>
              </a:spcAft>
              <a:buClr>
                <a:schemeClr val="dk1"/>
              </a:buClr>
              <a:buSzPts val="1100"/>
              <a:buFont typeface="Arial"/>
              <a:buNone/>
            </a:pPr>
            <a:r>
              <a:t/>
            </a:r>
            <a:endParaRPr sz="1800">
              <a:solidFill>
                <a:schemeClr val="dk1"/>
              </a:solidFill>
            </a:endParaRPr>
          </a:p>
          <a:p>
            <a:pPr indent="0" lvl="0" marL="457200" rtl="0" algn="l">
              <a:spcBef>
                <a:spcPts val="1200"/>
              </a:spcBef>
              <a:spcAft>
                <a:spcPts val="0"/>
              </a:spcAft>
              <a:buClr>
                <a:schemeClr val="dk1"/>
              </a:buClr>
              <a:buSzPts val="1100"/>
              <a:buFont typeface="Arial"/>
              <a:buNone/>
            </a:pPr>
            <a:r>
              <a:rPr lang="en-US" sz="1800">
                <a:solidFill>
                  <a:schemeClr val="dk1"/>
                </a:solidFill>
              </a:rPr>
              <a:t>Objective 7: </a:t>
            </a:r>
            <a:r>
              <a:rPr b="1" lang="en-US" sz="1800">
                <a:solidFill>
                  <a:schemeClr val="dk1"/>
                </a:solidFill>
              </a:rPr>
              <a:t>Natural Language Processing (NLP) Model:</a:t>
            </a:r>
            <a:endParaRPr b="1" sz="1800">
              <a:solidFill>
                <a:schemeClr val="dk1"/>
              </a:solidFill>
            </a:endParaRPr>
          </a:p>
          <a:p>
            <a:pPr indent="0" lvl="0" marL="0" rtl="0" algn="l">
              <a:spcBef>
                <a:spcPts val="1200"/>
              </a:spcBef>
              <a:spcAft>
                <a:spcPts val="0"/>
              </a:spcAft>
              <a:buClr>
                <a:schemeClr val="dk1"/>
              </a:buClr>
              <a:buSzPts val="1100"/>
              <a:buFont typeface="Arial"/>
              <a:buNone/>
            </a:pPr>
            <a:r>
              <a:rPr b="1" lang="en-US" sz="1800">
                <a:solidFill>
                  <a:schemeClr val="dk1"/>
                </a:solidFill>
              </a:rPr>
              <a:t>Objective:</a:t>
            </a:r>
            <a:r>
              <a:rPr lang="en-US" sz="1800">
                <a:solidFill>
                  <a:schemeClr val="dk1"/>
                </a:solidFill>
              </a:rPr>
              <a:t> Use an NLP model to analyze textual data such as property descriptions, advertisements, and buyer reviews from the 1990 to 2000 period.</a:t>
            </a:r>
            <a:endParaRPr sz="1800">
              <a:solidFill>
                <a:schemeClr val="dk1"/>
              </a:solidFill>
            </a:endParaRPr>
          </a:p>
          <a:p>
            <a:pPr indent="-342900" lvl="0" marL="457200" rtl="0" algn="l">
              <a:spcBef>
                <a:spcPts val="1200"/>
              </a:spcBef>
              <a:spcAft>
                <a:spcPts val="0"/>
              </a:spcAft>
              <a:buClr>
                <a:schemeClr val="dk1"/>
              </a:buClr>
              <a:buSzPts val="1800"/>
              <a:buChar char="●"/>
            </a:pPr>
            <a:r>
              <a:rPr b="1" lang="en-US" sz="1800">
                <a:solidFill>
                  <a:schemeClr val="dk1"/>
                </a:solidFill>
              </a:rPr>
              <a:t>Goal:</a:t>
            </a:r>
            <a:r>
              <a:rPr lang="en-US" sz="1800">
                <a:solidFill>
                  <a:schemeClr val="dk1"/>
                </a:solidFill>
              </a:rPr>
              <a:t> Extract valuable insights on features and amenities that were most appealing to buyers, informing future property development and marketing strategies.</a:t>
            </a:r>
            <a:endParaRPr sz="1800">
              <a:solidFill>
                <a:schemeClr val="dk1"/>
              </a:solidFill>
            </a:endParaRPr>
          </a:p>
          <a:p>
            <a:pPr indent="-342900" lvl="0" marL="457200" rtl="0" algn="l">
              <a:spcBef>
                <a:spcPts val="0"/>
              </a:spcBef>
              <a:spcAft>
                <a:spcPts val="0"/>
              </a:spcAft>
              <a:buClr>
                <a:schemeClr val="dk1"/>
              </a:buClr>
              <a:buSzPts val="1800"/>
              <a:buChar char="●"/>
            </a:pPr>
            <a:r>
              <a:rPr b="1" lang="en-US" sz="1800">
                <a:solidFill>
                  <a:schemeClr val="dk1"/>
                </a:solidFill>
              </a:rPr>
              <a:t>KPI:</a:t>
            </a:r>
            <a:r>
              <a:rPr lang="en-US" sz="1800">
                <a:solidFill>
                  <a:schemeClr val="dk1"/>
                </a:solidFill>
              </a:rPr>
              <a:t> Extract key themes and sentiment from textual data with high accuracy, providing actionable insights into buyer preferences.</a:t>
            </a:r>
            <a:endParaRPr sz="1800">
              <a:solidFill>
                <a:schemeClr val="dk1"/>
              </a:solidFill>
            </a:endParaRPr>
          </a:p>
          <a:p>
            <a:pPr indent="0" lvl="0" marL="0" rtl="0" algn="l">
              <a:lnSpc>
                <a:spcPct val="107000"/>
              </a:lnSpc>
              <a:spcBef>
                <a:spcPts val="1200"/>
              </a:spcBef>
              <a:spcAft>
                <a:spcPts val="0"/>
              </a:spcAft>
              <a:buNone/>
            </a:pPr>
            <a:r>
              <a:t/>
            </a:r>
            <a:endParaRPr b="1" sz="1800">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8" name="Shape 438"/>
        <p:cNvGrpSpPr/>
        <p:nvPr/>
      </p:nvGrpSpPr>
      <p:grpSpPr>
        <a:xfrm>
          <a:off x="0" y="0"/>
          <a:ext cx="0" cy="0"/>
          <a:chOff x="0" y="0"/>
          <a:chExt cx="0" cy="0"/>
        </a:xfrm>
      </p:grpSpPr>
      <p:sp>
        <p:nvSpPr>
          <p:cNvPr id="439" name="Google Shape;439;g27823f95dfc_0_0"/>
          <p:cNvSpPr txBox="1"/>
          <p:nvPr/>
        </p:nvSpPr>
        <p:spPr>
          <a:xfrm>
            <a:off x="1066800" y="629925"/>
            <a:ext cx="8341500" cy="4566300"/>
          </a:xfrm>
          <a:prstGeom prst="rect">
            <a:avLst/>
          </a:prstGeom>
          <a:noFill/>
          <a:ln>
            <a:noFill/>
          </a:ln>
        </p:spPr>
        <p:txBody>
          <a:bodyPr anchorCtr="0" anchor="t" bIns="91425" lIns="91425" spcFirstLastPara="1" rIns="91425" wrap="square" tIns="91425">
            <a:spAutoFit/>
          </a:bodyPr>
          <a:lstStyle/>
          <a:p>
            <a:pPr indent="0" lvl="0" marL="0" rtl="0" algn="l">
              <a:spcBef>
                <a:spcPts val="1400"/>
              </a:spcBef>
              <a:spcAft>
                <a:spcPts val="0"/>
              </a:spcAft>
              <a:buNone/>
            </a:pPr>
            <a:r>
              <a:rPr b="1" lang="en-US" sz="1800">
                <a:solidFill>
                  <a:srgbClr val="595959"/>
                </a:solidFill>
              </a:rPr>
              <a:t>Data Collection and Exploration:</a:t>
            </a:r>
            <a:endParaRPr sz="1800">
              <a:solidFill>
                <a:srgbClr val="595959"/>
              </a:solidFill>
            </a:endParaRPr>
          </a:p>
          <a:p>
            <a:pPr indent="0" lvl="0" marL="0" rtl="0" algn="l">
              <a:spcBef>
                <a:spcPts val="1400"/>
              </a:spcBef>
              <a:spcAft>
                <a:spcPts val="0"/>
              </a:spcAft>
              <a:buNone/>
            </a:pPr>
            <a:r>
              <a:rPr lang="en-US" sz="1800">
                <a:solidFill>
                  <a:srgbClr val="595959"/>
                </a:solidFill>
              </a:rPr>
              <a:t>Utilize historical match data available from Kaggle and Retrosheet to train predictive models.</a:t>
            </a:r>
            <a:endParaRPr sz="1800">
              <a:solidFill>
                <a:srgbClr val="595959"/>
              </a:solidFill>
            </a:endParaRPr>
          </a:p>
          <a:p>
            <a:pPr indent="0" lvl="0" marL="0" rtl="0" algn="l">
              <a:spcBef>
                <a:spcPts val="1400"/>
              </a:spcBef>
              <a:spcAft>
                <a:spcPts val="0"/>
              </a:spcAft>
              <a:buNone/>
            </a:pPr>
            <a:r>
              <a:t/>
            </a:r>
            <a:endParaRPr sz="1800">
              <a:solidFill>
                <a:srgbClr val="595959"/>
              </a:solidFill>
            </a:endParaRPr>
          </a:p>
          <a:p>
            <a:pPr indent="0" lvl="0" marL="0" rtl="0" algn="l">
              <a:spcBef>
                <a:spcPts val="1400"/>
              </a:spcBef>
              <a:spcAft>
                <a:spcPts val="0"/>
              </a:spcAft>
              <a:buNone/>
            </a:pPr>
            <a:r>
              <a:rPr b="1" lang="en-US" sz="1800">
                <a:solidFill>
                  <a:srgbClr val="595959"/>
                </a:solidFill>
              </a:rPr>
              <a:t>Data Transformation:</a:t>
            </a:r>
            <a:endParaRPr b="1" sz="1800">
              <a:solidFill>
                <a:srgbClr val="595959"/>
              </a:solidFill>
            </a:endParaRPr>
          </a:p>
          <a:p>
            <a:pPr indent="0" lvl="0" marL="0" rtl="0" algn="l">
              <a:spcBef>
                <a:spcPts val="1200"/>
              </a:spcBef>
              <a:spcAft>
                <a:spcPts val="0"/>
              </a:spcAft>
              <a:buNone/>
            </a:pPr>
            <a:r>
              <a:rPr lang="en-US" sz="1800">
                <a:solidFill>
                  <a:srgbClr val="595959"/>
                </a:solidFill>
              </a:rPr>
              <a:t>Transform data into suitable formats for machine learning models.</a:t>
            </a:r>
            <a:endParaRPr sz="1800">
              <a:solidFill>
                <a:srgbClr val="595959"/>
              </a:solidFill>
            </a:endParaRPr>
          </a:p>
          <a:p>
            <a:pPr indent="0" lvl="0" marL="0" rtl="0" algn="l">
              <a:spcBef>
                <a:spcPts val="1200"/>
              </a:spcBef>
              <a:spcAft>
                <a:spcPts val="0"/>
              </a:spcAft>
              <a:buNone/>
            </a:pPr>
            <a:r>
              <a:rPr lang="en-US" sz="1800">
                <a:solidFill>
                  <a:srgbClr val="595959"/>
                </a:solidFill>
              </a:rPr>
              <a:t>Handle missing values, outliers, and normalize data to improve model performance.</a:t>
            </a:r>
            <a:endParaRPr sz="1800">
              <a:solidFill>
                <a:srgbClr val="595959"/>
              </a:solidFill>
            </a:endParaRPr>
          </a:p>
          <a:p>
            <a:pPr indent="0" lvl="0" marL="0" rtl="0" algn="l">
              <a:spcBef>
                <a:spcPts val="1200"/>
              </a:spcBef>
              <a:spcAft>
                <a:spcPts val="0"/>
              </a:spcAft>
              <a:buNone/>
            </a:pPr>
            <a:r>
              <a:t/>
            </a:r>
            <a:endParaRPr sz="1800">
              <a:solidFill>
                <a:srgbClr val="595959"/>
              </a:solidFill>
            </a:endParaRPr>
          </a:p>
          <a:p>
            <a:pPr indent="0" lvl="0" marL="0" rtl="0" algn="l">
              <a:spcBef>
                <a:spcPts val="1200"/>
              </a:spcBef>
              <a:spcAft>
                <a:spcPts val="0"/>
              </a:spcAft>
              <a:buNone/>
            </a:pPr>
            <a:r>
              <a:rPr b="1" lang="en-US" sz="1800">
                <a:solidFill>
                  <a:srgbClr val="595959"/>
                </a:solidFill>
              </a:rPr>
              <a:t>Modelling and Evaluation:</a:t>
            </a:r>
            <a:endParaRPr sz="1800">
              <a:solidFill>
                <a:srgbClr val="595959"/>
              </a:solidFill>
            </a:endParaRPr>
          </a:p>
          <a:p>
            <a:pPr indent="0" lvl="0" marL="0" rtl="0" algn="l">
              <a:spcBef>
                <a:spcPts val="1400"/>
              </a:spcBef>
              <a:spcAft>
                <a:spcPts val="1400"/>
              </a:spcAft>
              <a:buNone/>
            </a:pPr>
            <a:r>
              <a:rPr lang="en-US" sz="1800">
                <a:solidFill>
                  <a:srgbClr val="595959"/>
                </a:solidFill>
              </a:rPr>
              <a:t>Implement logistic regression models to predict win or lose match outcomes.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43" name="Shape 443"/>
        <p:cNvGrpSpPr/>
        <p:nvPr/>
      </p:nvGrpSpPr>
      <p:grpSpPr>
        <a:xfrm>
          <a:off x="0" y="0"/>
          <a:ext cx="0" cy="0"/>
          <a:chOff x="0" y="0"/>
          <a:chExt cx="0" cy="0"/>
        </a:xfrm>
      </p:grpSpPr>
      <p:sp>
        <p:nvSpPr>
          <p:cNvPr id="444" name="Google Shape;444;g27823f95dfc_0_90"/>
          <p:cNvSpPr txBox="1"/>
          <p:nvPr/>
        </p:nvSpPr>
        <p:spPr>
          <a:xfrm>
            <a:off x="1066800" y="629925"/>
            <a:ext cx="8341500" cy="1374900"/>
          </a:xfrm>
          <a:prstGeom prst="rect">
            <a:avLst/>
          </a:prstGeom>
          <a:noFill/>
          <a:ln>
            <a:noFill/>
          </a:ln>
        </p:spPr>
        <p:txBody>
          <a:bodyPr anchorCtr="0" anchor="t" bIns="91425" lIns="91425" spcFirstLastPara="1" rIns="91425" wrap="square" tIns="91425">
            <a:spAutoFit/>
          </a:bodyPr>
          <a:lstStyle/>
          <a:p>
            <a:pPr indent="0" lvl="0" marL="0" rtl="0" algn="l">
              <a:spcBef>
                <a:spcPts val="1400"/>
              </a:spcBef>
              <a:spcAft>
                <a:spcPts val="0"/>
              </a:spcAft>
              <a:buNone/>
            </a:pPr>
            <a:r>
              <a:rPr b="1" lang="en-US" sz="1800" u="sng">
                <a:solidFill>
                  <a:schemeClr val="hlink"/>
                </a:solidFill>
                <a:hlinkClick r:id="rId3"/>
              </a:rPr>
              <a:t>https://github.com/changjulian17/resale_HDB/tree/master</a:t>
            </a:r>
            <a:endParaRPr b="1" sz="1800">
              <a:solidFill>
                <a:srgbClr val="595959"/>
              </a:solidFill>
            </a:endParaRPr>
          </a:p>
          <a:p>
            <a:pPr indent="0" lvl="0" marL="0" rtl="0" algn="l">
              <a:spcBef>
                <a:spcPts val="1400"/>
              </a:spcBef>
              <a:spcAft>
                <a:spcPts val="0"/>
              </a:spcAft>
              <a:buNone/>
            </a:pPr>
            <a:r>
              <a:t/>
            </a:r>
            <a:endParaRPr b="1" sz="1800">
              <a:solidFill>
                <a:srgbClr val="595959"/>
              </a:solidFill>
            </a:endParaRPr>
          </a:p>
          <a:p>
            <a:pPr indent="0" lvl="0" marL="0" rtl="0" algn="l">
              <a:spcBef>
                <a:spcPts val="1400"/>
              </a:spcBef>
              <a:spcAft>
                <a:spcPts val="0"/>
              </a:spcAft>
              <a:buNone/>
            </a:pPr>
            <a:r>
              <a:rPr b="1" lang="en-US" sz="1800" u="sng"/>
              <a:t>Data from https://beta.data.gov.sg/collections/189/view</a:t>
            </a:r>
            <a:endParaRPr b="1" sz="2400" u="sng">
              <a:solidFill>
                <a:srgbClr val="595959"/>
              </a:solidFill>
            </a:endParaRPr>
          </a:p>
        </p:txBody>
      </p:sp>
      <p:sp>
        <p:nvSpPr>
          <p:cNvPr id="445" name="Google Shape;445;g27823f95dfc_0_90"/>
          <p:cNvSpPr txBox="1"/>
          <p:nvPr/>
        </p:nvSpPr>
        <p:spPr>
          <a:xfrm>
            <a:off x="2049700" y="3629125"/>
            <a:ext cx="684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https://www.kaggle.com/datasets/teyang/singapore-hdb-flat-resale-prices-19902020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30" name="Shape 130"/>
        <p:cNvGrpSpPr/>
        <p:nvPr/>
      </p:nvGrpSpPr>
      <p:grpSpPr>
        <a:xfrm>
          <a:off x="0" y="0"/>
          <a:ext cx="0" cy="0"/>
          <a:chOff x="0" y="0"/>
          <a:chExt cx="0" cy="0"/>
        </a:xfrm>
      </p:grpSpPr>
      <p:sp>
        <p:nvSpPr>
          <p:cNvPr id="131" name="Google Shape;131;g2ed7c3ae8e5_0_41"/>
          <p:cNvSpPr txBox="1"/>
          <p:nvPr/>
        </p:nvSpPr>
        <p:spPr>
          <a:xfrm>
            <a:off x="875325" y="197725"/>
            <a:ext cx="5502900" cy="62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600">
                <a:solidFill>
                  <a:schemeClr val="accent1"/>
                </a:solidFill>
                <a:latin typeface="Lato"/>
                <a:ea typeface="Lato"/>
                <a:cs typeface="Lato"/>
                <a:sym typeface="Lato"/>
              </a:rPr>
              <a:t>Dataset Data Collection and Exploration </a:t>
            </a:r>
            <a:r>
              <a:rPr b="1" lang="en-US" sz="3600">
                <a:solidFill>
                  <a:schemeClr val="accent1"/>
                </a:solidFill>
                <a:latin typeface="Lato"/>
                <a:ea typeface="Lato"/>
                <a:cs typeface="Lato"/>
                <a:sym typeface="Lato"/>
              </a:rPr>
              <a:t>part 2</a:t>
            </a:r>
            <a:r>
              <a:rPr b="1" lang="en-US" sz="3600">
                <a:solidFill>
                  <a:schemeClr val="accent1"/>
                </a:solidFill>
                <a:latin typeface="Lato"/>
                <a:ea typeface="Lato"/>
                <a:cs typeface="Lato"/>
                <a:sym typeface="Lato"/>
              </a:rPr>
              <a:t>:</a:t>
            </a:r>
            <a:endParaRPr b="1" sz="3600">
              <a:solidFill>
                <a:schemeClr val="accent1"/>
              </a:solidFill>
              <a:latin typeface="Lato"/>
              <a:ea typeface="Lato"/>
              <a:cs typeface="Lato"/>
              <a:sym typeface="Lato"/>
            </a:endParaRPr>
          </a:p>
        </p:txBody>
      </p:sp>
      <p:sp>
        <p:nvSpPr>
          <p:cNvPr id="132" name="Google Shape;132;g2ed7c3ae8e5_0_41"/>
          <p:cNvSpPr txBox="1"/>
          <p:nvPr/>
        </p:nvSpPr>
        <p:spPr>
          <a:xfrm>
            <a:off x="6474625" y="511325"/>
            <a:ext cx="5413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solidFill>
                  <a:schemeClr val="hlink"/>
                </a:solidFill>
                <a:hlinkClick r:id="rId3"/>
              </a:rPr>
              <a:t>https://www.kaggle.com/datasets/teyang/singapore-hdb-flat-resale-prices-19902020</a:t>
            </a:r>
            <a:r>
              <a:rPr lang="en-US"/>
              <a:t>. 4 csvs </a:t>
            </a:r>
            <a:endParaRPr/>
          </a:p>
        </p:txBody>
      </p:sp>
      <p:pic>
        <p:nvPicPr>
          <p:cNvPr id="133" name="Google Shape;133;g2ed7c3ae8e5_0_41"/>
          <p:cNvPicPr preferRelativeResize="0"/>
          <p:nvPr/>
        </p:nvPicPr>
        <p:blipFill rotWithShape="1">
          <a:blip r:embed="rId4">
            <a:alphaModFix/>
          </a:blip>
          <a:srcRect b="50411" l="0" r="0" t="0"/>
          <a:stretch/>
        </p:blipFill>
        <p:spPr>
          <a:xfrm>
            <a:off x="456750" y="1443075"/>
            <a:ext cx="6884751" cy="2608000"/>
          </a:xfrm>
          <a:prstGeom prst="rect">
            <a:avLst/>
          </a:prstGeom>
          <a:noFill/>
          <a:ln>
            <a:noFill/>
          </a:ln>
        </p:spPr>
      </p:pic>
      <p:pic>
        <p:nvPicPr>
          <p:cNvPr id="134" name="Google Shape;134;g2ed7c3ae8e5_0_41"/>
          <p:cNvPicPr preferRelativeResize="0"/>
          <p:nvPr/>
        </p:nvPicPr>
        <p:blipFill rotWithShape="1">
          <a:blip r:embed="rId4">
            <a:alphaModFix/>
          </a:blip>
          <a:srcRect b="0" l="0" r="0" t="48277"/>
          <a:stretch/>
        </p:blipFill>
        <p:spPr>
          <a:xfrm>
            <a:off x="4903475" y="3985400"/>
            <a:ext cx="6884751" cy="2720199"/>
          </a:xfrm>
          <a:prstGeom prst="rect">
            <a:avLst/>
          </a:prstGeom>
          <a:noFill/>
          <a:ln>
            <a:noFill/>
          </a:ln>
        </p:spPr>
      </p:pic>
      <p:pic>
        <p:nvPicPr>
          <p:cNvPr id="135" name="Google Shape;135;g2ed7c3ae8e5_0_41"/>
          <p:cNvPicPr preferRelativeResize="0"/>
          <p:nvPr/>
        </p:nvPicPr>
        <p:blipFill>
          <a:blip r:embed="rId5">
            <a:alphaModFix/>
          </a:blip>
          <a:stretch>
            <a:fillRect/>
          </a:stretch>
        </p:blipFill>
        <p:spPr>
          <a:xfrm>
            <a:off x="152400" y="4203475"/>
            <a:ext cx="4598674" cy="2553676"/>
          </a:xfrm>
          <a:prstGeom prst="rect">
            <a:avLst/>
          </a:prstGeom>
          <a:noFill/>
          <a:ln>
            <a:noFill/>
          </a:ln>
        </p:spPr>
      </p:pic>
      <p:pic>
        <p:nvPicPr>
          <p:cNvPr id="136" name="Google Shape;136;g2ed7c3ae8e5_0_41"/>
          <p:cNvPicPr preferRelativeResize="0"/>
          <p:nvPr/>
        </p:nvPicPr>
        <p:blipFill>
          <a:blip r:embed="rId6">
            <a:alphaModFix/>
          </a:blip>
          <a:stretch>
            <a:fillRect/>
          </a:stretch>
        </p:blipFill>
        <p:spPr>
          <a:xfrm>
            <a:off x="7493900" y="1279325"/>
            <a:ext cx="4294325" cy="2553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40" name="Shape 140"/>
        <p:cNvGrpSpPr/>
        <p:nvPr/>
      </p:nvGrpSpPr>
      <p:grpSpPr>
        <a:xfrm>
          <a:off x="0" y="0"/>
          <a:ext cx="0" cy="0"/>
          <a:chOff x="0" y="0"/>
          <a:chExt cx="0" cy="0"/>
        </a:xfrm>
      </p:grpSpPr>
      <p:sp>
        <p:nvSpPr>
          <p:cNvPr id="141" name="Google Shape;141;g2ed7c3ae8e5_0_26"/>
          <p:cNvSpPr txBox="1"/>
          <p:nvPr/>
        </p:nvSpPr>
        <p:spPr>
          <a:xfrm>
            <a:off x="377825" y="237725"/>
            <a:ext cx="11360700" cy="6744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 Hassan:</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grpSp>
        <p:nvGrpSpPr>
          <p:cNvPr id="142" name="Google Shape;142;g2ed7c3ae8e5_0_26"/>
          <p:cNvGrpSpPr/>
          <p:nvPr/>
        </p:nvGrpSpPr>
        <p:grpSpPr>
          <a:xfrm>
            <a:off x="478263" y="1126900"/>
            <a:ext cx="11070725" cy="1178400"/>
            <a:chOff x="6543850" y="3031900"/>
            <a:chExt cx="11070725" cy="1178400"/>
          </a:xfrm>
        </p:grpSpPr>
        <p:sp>
          <p:nvSpPr>
            <p:cNvPr id="143" name="Google Shape;143;g2ed7c3ae8e5_0_26"/>
            <p:cNvSpPr/>
            <p:nvPr/>
          </p:nvSpPr>
          <p:spPr>
            <a:xfrm>
              <a:off x="6543850" y="3031900"/>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Lato"/>
                  <a:ea typeface="Lato"/>
                  <a:cs typeface="Lato"/>
                  <a:sym typeface="Lato"/>
                </a:rPr>
                <a:t>Splitting</a:t>
              </a:r>
              <a:endParaRPr sz="1100">
                <a:solidFill>
                  <a:schemeClr val="lt1"/>
                </a:solidFill>
                <a:latin typeface="Lato"/>
                <a:ea typeface="Lato"/>
                <a:cs typeface="Lato"/>
                <a:sym typeface="Lato"/>
              </a:endParaRPr>
            </a:p>
          </p:txBody>
        </p:sp>
        <p:sp>
          <p:nvSpPr>
            <p:cNvPr id="144" name="Google Shape;144;g2ed7c3ae8e5_0_26"/>
            <p:cNvSpPr txBox="1"/>
            <p:nvPr/>
          </p:nvSpPr>
          <p:spPr>
            <a:xfrm>
              <a:off x="8094375" y="3031900"/>
              <a:ext cx="9520200" cy="8928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800">
                  <a:solidFill>
                    <a:schemeClr val="accent1"/>
                  </a:solidFill>
                </a:rPr>
                <a:t>Splitting month column into transaction_year and transaction_month</a:t>
              </a:r>
              <a:endParaRPr b="1" sz="1800">
                <a:solidFill>
                  <a:schemeClr val="accent1"/>
                </a:solidFill>
              </a:endParaRPr>
            </a:p>
            <a:p>
              <a:pPr indent="0" lvl="0" marL="0" rtl="0" algn="l">
                <a:spcBef>
                  <a:spcPts val="1200"/>
                </a:spcBef>
                <a:spcAft>
                  <a:spcPts val="1200"/>
                </a:spcAft>
                <a:buNone/>
              </a:pPr>
              <a:r>
                <a:rPr lang="en-US" sz="1800">
                  <a:solidFill>
                    <a:schemeClr val="accent1"/>
                  </a:solidFill>
                </a:rPr>
                <a:t>Created a new columns by splitting on the ‘hyphen’, the dropped the old month column</a:t>
              </a:r>
              <a:endParaRPr/>
            </a:p>
          </p:txBody>
        </p:sp>
      </p:grpSp>
      <p:grpSp>
        <p:nvGrpSpPr>
          <p:cNvPr id="145" name="Google Shape;145;g2ed7c3ae8e5_0_26"/>
          <p:cNvGrpSpPr/>
          <p:nvPr/>
        </p:nvGrpSpPr>
        <p:grpSpPr>
          <a:xfrm>
            <a:off x="478263" y="2762675"/>
            <a:ext cx="9168435" cy="1446900"/>
            <a:chOff x="6951150" y="4386842"/>
            <a:chExt cx="9168435" cy="1446900"/>
          </a:xfrm>
        </p:grpSpPr>
        <p:sp>
          <p:nvSpPr>
            <p:cNvPr id="146" name="Google Shape;146;g2ed7c3ae8e5_0_26"/>
            <p:cNvSpPr/>
            <p:nvPr/>
          </p:nvSpPr>
          <p:spPr>
            <a:xfrm>
              <a:off x="6951150" y="4539250"/>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Lato"/>
                  <a:ea typeface="Lato"/>
                  <a:cs typeface="Lato"/>
                  <a:sym typeface="Lato"/>
                </a:rPr>
                <a:t>Null Values</a:t>
              </a:r>
              <a:endParaRPr sz="1100">
                <a:solidFill>
                  <a:schemeClr val="lt1"/>
                </a:solidFill>
                <a:latin typeface="Lato"/>
                <a:ea typeface="Lato"/>
                <a:cs typeface="Lato"/>
                <a:sym typeface="Lato"/>
              </a:endParaRPr>
            </a:p>
          </p:txBody>
        </p:sp>
        <p:sp>
          <p:nvSpPr>
            <p:cNvPr id="147" name="Google Shape;147;g2ed7c3ae8e5_0_26"/>
            <p:cNvSpPr txBox="1"/>
            <p:nvPr/>
          </p:nvSpPr>
          <p:spPr>
            <a:xfrm>
              <a:off x="8501685" y="4386842"/>
              <a:ext cx="7617900" cy="14469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800">
                  <a:solidFill>
                    <a:schemeClr val="accent1"/>
                  </a:solidFill>
                </a:rPr>
                <a:t>Removing Null Values: ‘Remaining_lease’ column</a:t>
              </a:r>
              <a:endParaRPr b="1" sz="1800">
                <a:solidFill>
                  <a:schemeClr val="accent1"/>
                </a:solidFill>
              </a:endParaRPr>
            </a:p>
            <a:p>
              <a:pPr indent="0" lvl="0" marL="0" rtl="0" algn="l">
                <a:spcBef>
                  <a:spcPts val="1200"/>
                </a:spcBef>
                <a:spcAft>
                  <a:spcPts val="1200"/>
                </a:spcAft>
                <a:buNone/>
              </a:pPr>
              <a:r>
                <a:rPr lang="en-US" sz="1800">
                  <a:solidFill>
                    <a:schemeClr val="accent1"/>
                  </a:solidFill>
                </a:rPr>
                <a:t>Assumption that HDB lease is up to 99 years. Created a new column new_remaining_lease based on the formula; </a:t>
              </a:r>
              <a:br>
                <a:rPr lang="en-US" sz="1800">
                  <a:solidFill>
                    <a:schemeClr val="accent1"/>
                  </a:solidFill>
                </a:rPr>
              </a:br>
              <a:r>
                <a:rPr lang="en-US" sz="1800">
                  <a:solidFill>
                    <a:schemeClr val="accent1"/>
                  </a:solidFill>
                </a:rPr>
                <a:t>99 years - (transaction_year - lease_commence_date)</a:t>
              </a:r>
              <a:endParaRPr sz="1800">
                <a:solidFill>
                  <a:schemeClr val="accent1"/>
                </a:solidFill>
              </a:endParaRPr>
            </a:p>
          </p:txBody>
        </p:sp>
      </p:grpSp>
      <p:grpSp>
        <p:nvGrpSpPr>
          <p:cNvPr id="148" name="Google Shape;148;g2ed7c3ae8e5_0_26"/>
          <p:cNvGrpSpPr/>
          <p:nvPr/>
        </p:nvGrpSpPr>
        <p:grpSpPr>
          <a:xfrm>
            <a:off x="377813" y="4882392"/>
            <a:ext cx="11070725" cy="1178400"/>
            <a:chOff x="6543850" y="3031900"/>
            <a:chExt cx="11070725" cy="1178400"/>
          </a:xfrm>
        </p:grpSpPr>
        <p:sp>
          <p:nvSpPr>
            <p:cNvPr id="149" name="Google Shape;149;g2ed7c3ae8e5_0_26"/>
            <p:cNvSpPr/>
            <p:nvPr/>
          </p:nvSpPr>
          <p:spPr>
            <a:xfrm>
              <a:off x="6543850" y="3031900"/>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Lato"/>
                  <a:ea typeface="Lato"/>
                  <a:cs typeface="Lato"/>
                  <a:sym typeface="Lato"/>
                </a:rPr>
                <a:t>Data Check</a:t>
              </a:r>
              <a:endParaRPr sz="2100">
                <a:solidFill>
                  <a:schemeClr val="lt1"/>
                </a:solidFill>
                <a:latin typeface="Lato"/>
                <a:ea typeface="Lato"/>
                <a:cs typeface="Lato"/>
                <a:sym typeface="Lato"/>
              </a:endParaRPr>
            </a:p>
          </p:txBody>
        </p:sp>
        <p:sp>
          <p:nvSpPr>
            <p:cNvPr id="150" name="Google Shape;150;g2ed7c3ae8e5_0_26"/>
            <p:cNvSpPr txBox="1"/>
            <p:nvPr/>
          </p:nvSpPr>
          <p:spPr>
            <a:xfrm>
              <a:off x="8094375" y="3031900"/>
              <a:ext cx="9520200" cy="11697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800">
                  <a:solidFill>
                    <a:schemeClr val="accent1"/>
                  </a:solidFill>
                </a:rPr>
                <a:t>In flat_type column </a:t>
              </a:r>
              <a:r>
                <a:rPr lang="en-US" sz="1350">
                  <a:solidFill>
                    <a:schemeClr val="dk2"/>
                  </a:solidFill>
                  <a:latin typeface="Consolas"/>
                  <a:ea typeface="Consolas"/>
                  <a:cs typeface="Consolas"/>
                  <a:sym typeface="Consolas"/>
                </a:rPr>
                <a:t>(2-room, 2-ROOM)</a:t>
              </a:r>
              <a:r>
                <a:rPr b="1" lang="en-US" sz="1800">
                  <a:solidFill>
                    <a:schemeClr val="accent1"/>
                  </a:solidFill>
                </a:rPr>
                <a:t> </a:t>
              </a:r>
              <a:r>
                <a:rPr lang="en-US" sz="1350">
                  <a:solidFill>
                    <a:schemeClr val="dk2"/>
                  </a:solidFill>
                  <a:latin typeface="Consolas"/>
                  <a:ea typeface="Consolas"/>
                  <a:cs typeface="Consolas"/>
                  <a:sym typeface="Consolas"/>
                </a:rPr>
                <a:t>, and in flat_model </a:t>
              </a:r>
              <a:r>
                <a:rPr b="1" lang="en-US" sz="1800">
                  <a:solidFill>
                    <a:schemeClr val="accent1"/>
                  </a:solidFill>
                </a:rPr>
                <a:t>(</a:t>
              </a:r>
              <a:r>
                <a:rPr lang="en-US" sz="1350">
                  <a:solidFill>
                    <a:schemeClr val="dk2"/>
                  </a:solidFill>
                  <a:latin typeface="Consolas"/>
                  <a:ea typeface="Consolas"/>
                  <a:cs typeface="Consolas"/>
                  <a:sym typeface="Consolas"/>
                </a:rPr>
                <a:t>MULTI GENERATION','MULTI-GENERATION')</a:t>
              </a:r>
              <a:endParaRPr b="1" sz="2100">
                <a:solidFill>
                  <a:schemeClr val="dk2"/>
                </a:solidFill>
              </a:endParaRPr>
            </a:p>
            <a:p>
              <a:pPr indent="0" lvl="0" marL="0" rtl="0" algn="l">
                <a:spcBef>
                  <a:spcPts val="1200"/>
                </a:spcBef>
                <a:spcAft>
                  <a:spcPts val="1200"/>
                </a:spcAft>
                <a:buNone/>
              </a:pPr>
              <a:r>
                <a:rPr lang="en-US" sz="1800">
                  <a:solidFill>
                    <a:schemeClr val="accent1"/>
                  </a:solidFill>
                </a:rPr>
                <a:t>Standardising the data set, for flat_type column change to MULTI-GENERATION, for flat_model make everything uppercase</a:t>
              </a:r>
              <a:endParaRPr/>
            </a:p>
          </p:txBody>
        </p:sp>
      </p:grpSp>
      <p:pic>
        <p:nvPicPr>
          <p:cNvPr id="151" name="Google Shape;151;g2ed7c3ae8e5_0_26"/>
          <p:cNvPicPr preferRelativeResize="0"/>
          <p:nvPr/>
        </p:nvPicPr>
        <p:blipFill>
          <a:blip r:embed="rId3">
            <a:alphaModFix/>
          </a:blip>
          <a:stretch>
            <a:fillRect/>
          </a:stretch>
        </p:blipFill>
        <p:spPr>
          <a:xfrm>
            <a:off x="9646700" y="2460974"/>
            <a:ext cx="2327150" cy="1936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55" name="Shape 155"/>
        <p:cNvGrpSpPr/>
        <p:nvPr/>
      </p:nvGrpSpPr>
      <p:grpSpPr>
        <a:xfrm>
          <a:off x="0" y="0"/>
          <a:ext cx="0" cy="0"/>
          <a:chOff x="0" y="0"/>
          <a:chExt cx="0" cy="0"/>
        </a:xfrm>
      </p:grpSpPr>
      <p:sp>
        <p:nvSpPr>
          <p:cNvPr id="156" name="Google Shape;156;g2f47dc98592_0_0"/>
          <p:cNvSpPr txBox="1"/>
          <p:nvPr/>
        </p:nvSpPr>
        <p:spPr>
          <a:xfrm>
            <a:off x="377825" y="237725"/>
            <a:ext cx="11360700" cy="6744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pt 2 - Hassan:</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157" name="Google Shape;157;g2f47dc98592_0_0"/>
          <p:cNvSpPr/>
          <p:nvPr/>
        </p:nvSpPr>
        <p:spPr>
          <a:xfrm>
            <a:off x="522800" y="1314525"/>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solidFill>
                  <a:schemeClr val="lt1"/>
                </a:solidFill>
                <a:latin typeface="Lato"/>
                <a:ea typeface="Lato"/>
                <a:cs typeface="Lato"/>
                <a:sym typeface="Lato"/>
              </a:rPr>
              <a:t>Create Address</a:t>
            </a:r>
            <a:endParaRPr sz="1900">
              <a:solidFill>
                <a:schemeClr val="lt1"/>
              </a:solidFill>
              <a:latin typeface="Lato"/>
              <a:ea typeface="Lato"/>
              <a:cs typeface="Lato"/>
              <a:sym typeface="Lato"/>
            </a:endParaRPr>
          </a:p>
        </p:txBody>
      </p:sp>
      <p:sp>
        <p:nvSpPr>
          <p:cNvPr id="158" name="Google Shape;158;g2f47dc98592_0_0"/>
          <p:cNvSpPr txBox="1"/>
          <p:nvPr/>
        </p:nvSpPr>
        <p:spPr>
          <a:xfrm>
            <a:off x="2073325" y="1162125"/>
            <a:ext cx="5626200" cy="8928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lang="en-US" sz="1800">
                <a:solidFill>
                  <a:schemeClr val="accent1"/>
                </a:solidFill>
              </a:rPr>
              <a:t>Combine block and street name to a field ‘address’</a:t>
            </a:r>
            <a:endParaRPr sz="2100">
              <a:solidFill>
                <a:schemeClr val="dk2"/>
              </a:solidFill>
            </a:endParaRPr>
          </a:p>
          <a:p>
            <a:pPr indent="0" lvl="0" marL="0" rtl="0" algn="l">
              <a:spcBef>
                <a:spcPts val="1200"/>
              </a:spcBef>
              <a:spcAft>
                <a:spcPts val="1200"/>
              </a:spcAft>
              <a:buNone/>
            </a:pPr>
            <a:r>
              <a:t/>
            </a:r>
            <a:endParaRPr sz="1800">
              <a:solidFill>
                <a:schemeClr val="accent1"/>
              </a:solidFill>
            </a:endParaRPr>
          </a:p>
        </p:txBody>
      </p:sp>
      <p:sp>
        <p:nvSpPr>
          <p:cNvPr id="159" name="Google Shape;159;g2f47dc98592_0_0"/>
          <p:cNvSpPr/>
          <p:nvPr/>
        </p:nvSpPr>
        <p:spPr>
          <a:xfrm>
            <a:off x="522800" y="3134575"/>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solidFill>
                  <a:schemeClr val="lt1"/>
                </a:solidFill>
                <a:latin typeface="Lato"/>
                <a:ea typeface="Lato"/>
                <a:cs typeface="Lato"/>
                <a:sym typeface="Lato"/>
              </a:rPr>
              <a:t>Extracting lat and lon</a:t>
            </a:r>
            <a:endParaRPr sz="1900">
              <a:solidFill>
                <a:schemeClr val="lt1"/>
              </a:solidFill>
              <a:latin typeface="Lato"/>
              <a:ea typeface="Lato"/>
              <a:cs typeface="Lato"/>
              <a:sym typeface="Lato"/>
            </a:endParaRPr>
          </a:p>
        </p:txBody>
      </p:sp>
      <p:sp>
        <p:nvSpPr>
          <p:cNvPr id="160" name="Google Shape;160;g2f47dc98592_0_0"/>
          <p:cNvSpPr txBox="1"/>
          <p:nvPr/>
        </p:nvSpPr>
        <p:spPr>
          <a:xfrm>
            <a:off x="2210400" y="3170700"/>
            <a:ext cx="4883100" cy="10158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lang="en-US" sz="1800">
                <a:solidFill>
                  <a:schemeClr val="accent1"/>
                </a:solidFill>
              </a:rPr>
              <a:t>Use OneMap API to get </a:t>
            </a:r>
            <a:r>
              <a:rPr lang="en-US" sz="1800">
                <a:solidFill>
                  <a:schemeClr val="accent1"/>
                </a:solidFill>
              </a:rPr>
              <a:t>longitude</a:t>
            </a:r>
            <a:r>
              <a:rPr lang="en-US" sz="1800">
                <a:solidFill>
                  <a:schemeClr val="accent1"/>
                </a:solidFill>
              </a:rPr>
              <a:t> and latitude, using unique addresses to speed up processing time and store in geolocation_df</a:t>
            </a:r>
            <a:endParaRPr sz="1800">
              <a:solidFill>
                <a:schemeClr val="accent1"/>
              </a:solidFill>
            </a:endParaRPr>
          </a:p>
        </p:txBody>
      </p:sp>
      <p:sp>
        <p:nvSpPr>
          <p:cNvPr id="161" name="Google Shape;161;g2f47dc98592_0_0"/>
          <p:cNvSpPr/>
          <p:nvPr/>
        </p:nvSpPr>
        <p:spPr>
          <a:xfrm>
            <a:off x="522800" y="5042525"/>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solidFill>
                  <a:schemeClr val="lt1"/>
                </a:solidFill>
                <a:latin typeface="Lato"/>
                <a:ea typeface="Lato"/>
                <a:cs typeface="Lato"/>
                <a:sym typeface="Lato"/>
              </a:rPr>
              <a:t>Extract mrt lat and lon</a:t>
            </a:r>
            <a:endParaRPr sz="1900">
              <a:solidFill>
                <a:schemeClr val="lt1"/>
              </a:solidFill>
              <a:latin typeface="Lato"/>
              <a:ea typeface="Lato"/>
              <a:cs typeface="Lato"/>
              <a:sym typeface="Lato"/>
            </a:endParaRPr>
          </a:p>
        </p:txBody>
      </p:sp>
      <p:sp>
        <p:nvSpPr>
          <p:cNvPr id="162" name="Google Shape;162;g2f47dc98592_0_0"/>
          <p:cNvSpPr txBox="1"/>
          <p:nvPr/>
        </p:nvSpPr>
        <p:spPr>
          <a:xfrm>
            <a:off x="2055075" y="5067200"/>
            <a:ext cx="5481000" cy="15393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800">
                <a:solidFill>
                  <a:schemeClr val="accent1"/>
                </a:solidFill>
              </a:rPr>
              <a:t>Created a csv of mrt station from website</a:t>
            </a:r>
            <a:endParaRPr b="1" sz="1800">
              <a:solidFill>
                <a:schemeClr val="accent1"/>
              </a:solidFill>
            </a:endParaRPr>
          </a:p>
          <a:p>
            <a:pPr indent="0" lvl="0" marL="0" rtl="0" algn="l">
              <a:spcBef>
                <a:spcPts val="1200"/>
              </a:spcBef>
              <a:spcAft>
                <a:spcPts val="0"/>
              </a:spcAft>
              <a:buNone/>
            </a:pPr>
            <a:r>
              <a:rPr lang="en-US" sz="1800">
                <a:solidFill>
                  <a:schemeClr val="accent1"/>
                </a:solidFill>
              </a:rPr>
              <a:t>Then use OneMap API to get the station lat and lon</a:t>
            </a:r>
            <a:endParaRPr sz="1800">
              <a:solidFill>
                <a:schemeClr val="accent1"/>
              </a:solidFill>
            </a:endParaRPr>
          </a:p>
          <a:p>
            <a:pPr indent="0" lvl="0" marL="0" rtl="0" algn="l">
              <a:spcBef>
                <a:spcPts val="1200"/>
              </a:spcBef>
              <a:spcAft>
                <a:spcPts val="1200"/>
              </a:spcAft>
              <a:buNone/>
            </a:pPr>
            <a:r>
              <a:rPr lang="en-US" sz="1800">
                <a:solidFill>
                  <a:schemeClr val="accent1"/>
                </a:solidFill>
              </a:rPr>
              <a:t>website </a:t>
            </a:r>
            <a:r>
              <a:rPr lang="en-US" sz="1800">
                <a:solidFill>
                  <a:schemeClr val="accent1"/>
                </a:solidFill>
              </a:rPr>
              <a:t>reference of station list: </a:t>
            </a:r>
            <a:r>
              <a:rPr lang="en-US">
                <a:solidFill>
                  <a:schemeClr val="accent1"/>
                </a:solidFill>
              </a:rPr>
              <a:t>https://mrtmapsingapore.com/mrt-stations-singapore/</a:t>
            </a:r>
            <a:endParaRPr>
              <a:solidFill>
                <a:schemeClr val="accent1"/>
              </a:solidFill>
            </a:endParaRPr>
          </a:p>
        </p:txBody>
      </p:sp>
      <p:pic>
        <p:nvPicPr>
          <p:cNvPr id="163" name="Google Shape;163;g2f47dc98592_0_0"/>
          <p:cNvPicPr preferRelativeResize="0"/>
          <p:nvPr/>
        </p:nvPicPr>
        <p:blipFill>
          <a:blip r:embed="rId3">
            <a:alphaModFix/>
          </a:blip>
          <a:stretch>
            <a:fillRect/>
          </a:stretch>
        </p:blipFill>
        <p:spPr>
          <a:xfrm>
            <a:off x="7776125" y="876974"/>
            <a:ext cx="3537699" cy="1866275"/>
          </a:xfrm>
          <a:prstGeom prst="rect">
            <a:avLst/>
          </a:prstGeom>
          <a:noFill/>
          <a:ln>
            <a:noFill/>
          </a:ln>
        </p:spPr>
      </p:pic>
      <p:pic>
        <p:nvPicPr>
          <p:cNvPr id="164" name="Google Shape;164;g2f47dc98592_0_0"/>
          <p:cNvPicPr preferRelativeResize="0"/>
          <p:nvPr/>
        </p:nvPicPr>
        <p:blipFill>
          <a:blip r:embed="rId4">
            <a:alphaModFix/>
          </a:blip>
          <a:stretch>
            <a:fillRect/>
          </a:stretch>
        </p:blipFill>
        <p:spPr>
          <a:xfrm>
            <a:off x="7536075" y="2849749"/>
            <a:ext cx="3622000" cy="1913974"/>
          </a:xfrm>
          <a:prstGeom prst="rect">
            <a:avLst/>
          </a:prstGeom>
          <a:noFill/>
          <a:ln>
            <a:noFill/>
          </a:ln>
        </p:spPr>
      </p:pic>
      <p:pic>
        <p:nvPicPr>
          <p:cNvPr id="165" name="Google Shape;165;g2f47dc98592_0_0"/>
          <p:cNvPicPr preferRelativeResize="0"/>
          <p:nvPr/>
        </p:nvPicPr>
        <p:blipFill>
          <a:blip r:embed="rId5">
            <a:alphaModFix/>
          </a:blip>
          <a:stretch>
            <a:fillRect/>
          </a:stretch>
        </p:blipFill>
        <p:spPr>
          <a:xfrm>
            <a:off x="7607950" y="4949861"/>
            <a:ext cx="4055132" cy="17739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69" name="Shape 169"/>
        <p:cNvGrpSpPr/>
        <p:nvPr/>
      </p:nvGrpSpPr>
      <p:grpSpPr>
        <a:xfrm>
          <a:off x="0" y="0"/>
          <a:ext cx="0" cy="0"/>
          <a:chOff x="0" y="0"/>
          <a:chExt cx="0" cy="0"/>
        </a:xfrm>
      </p:grpSpPr>
      <p:sp>
        <p:nvSpPr>
          <p:cNvPr id="170" name="Google Shape;170;g2f062fd8ba6_1_23"/>
          <p:cNvSpPr txBox="1"/>
          <p:nvPr/>
        </p:nvSpPr>
        <p:spPr>
          <a:xfrm>
            <a:off x="377825" y="237725"/>
            <a:ext cx="11360700" cy="6744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Transformation pt 3 - Hassan:</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grpSp>
        <p:nvGrpSpPr>
          <p:cNvPr id="171" name="Google Shape;171;g2f062fd8ba6_1_23"/>
          <p:cNvGrpSpPr/>
          <p:nvPr/>
        </p:nvGrpSpPr>
        <p:grpSpPr>
          <a:xfrm>
            <a:off x="522800" y="1247300"/>
            <a:ext cx="6353775" cy="1723800"/>
            <a:chOff x="6543850" y="2964675"/>
            <a:chExt cx="6353775" cy="1723800"/>
          </a:xfrm>
        </p:grpSpPr>
        <p:sp>
          <p:nvSpPr>
            <p:cNvPr id="172" name="Google Shape;172;g2f062fd8ba6_1_23"/>
            <p:cNvSpPr/>
            <p:nvPr/>
          </p:nvSpPr>
          <p:spPr>
            <a:xfrm>
              <a:off x="6543850" y="3031900"/>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solidFill>
                    <a:schemeClr val="lt1"/>
                  </a:solidFill>
                  <a:latin typeface="Lato"/>
                  <a:ea typeface="Lato"/>
                  <a:cs typeface="Lato"/>
                  <a:sym typeface="Lato"/>
                </a:rPr>
                <a:t>Calc dist to nearest mrt</a:t>
              </a:r>
              <a:endParaRPr sz="1900">
                <a:solidFill>
                  <a:schemeClr val="lt1"/>
                </a:solidFill>
                <a:latin typeface="Lato"/>
                <a:ea typeface="Lato"/>
                <a:cs typeface="Lato"/>
                <a:sym typeface="Lato"/>
              </a:endParaRPr>
            </a:p>
          </p:txBody>
        </p:sp>
        <p:sp>
          <p:nvSpPr>
            <p:cNvPr id="173" name="Google Shape;173;g2f062fd8ba6_1_23"/>
            <p:cNvSpPr txBox="1"/>
            <p:nvPr/>
          </p:nvSpPr>
          <p:spPr>
            <a:xfrm>
              <a:off x="8468125" y="2964675"/>
              <a:ext cx="4429500" cy="17238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800">
                  <a:solidFill>
                    <a:schemeClr val="accent1"/>
                  </a:solidFill>
                </a:rPr>
                <a:t>Calculating distance to nearest mrt from hdb</a:t>
              </a:r>
              <a:endParaRPr b="1" sz="1800">
                <a:solidFill>
                  <a:schemeClr val="accent1"/>
                </a:solidFill>
              </a:endParaRPr>
            </a:p>
            <a:p>
              <a:pPr indent="0" lvl="0" marL="0" rtl="0" algn="l">
                <a:spcBef>
                  <a:spcPts val="1200"/>
                </a:spcBef>
                <a:spcAft>
                  <a:spcPts val="1200"/>
                </a:spcAft>
                <a:buNone/>
              </a:pPr>
              <a:r>
                <a:rPr lang="en-US" sz="1800">
                  <a:solidFill>
                    <a:schemeClr val="accent1"/>
                  </a:solidFill>
                </a:rPr>
                <a:t>Using the lat and long of both HDB and mrt station is able to calculate the distance</a:t>
              </a:r>
              <a:endParaRPr sz="1800">
                <a:solidFill>
                  <a:schemeClr val="accent1"/>
                </a:solidFill>
              </a:endParaRPr>
            </a:p>
          </p:txBody>
        </p:sp>
      </p:grpSp>
      <p:pic>
        <p:nvPicPr>
          <p:cNvPr id="174" name="Google Shape;174;g2f062fd8ba6_1_23"/>
          <p:cNvPicPr preferRelativeResize="0"/>
          <p:nvPr/>
        </p:nvPicPr>
        <p:blipFill>
          <a:blip r:embed="rId3">
            <a:alphaModFix/>
          </a:blip>
          <a:stretch>
            <a:fillRect/>
          </a:stretch>
        </p:blipFill>
        <p:spPr>
          <a:xfrm>
            <a:off x="7294750" y="968725"/>
            <a:ext cx="4843024" cy="2281651"/>
          </a:xfrm>
          <a:prstGeom prst="rect">
            <a:avLst/>
          </a:prstGeom>
          <a:noFill/>
          <a:ln>
            <a:noFill/>
          </a:ln>
        </p:spPr>
      </p:pic>
      <p:sp>
        <p:nvSpPr>
          <p:cNvPr id="175" name="Google Shape;175;g2f062fd8ba6_1_23"/>
          <p:cNvSpPr/>
          <p:nvPr/>
        </p:nvSpPr>
        <p:spPr>
          <a:xfrm>
            <a:off x="522800" y="3356450"/>
            <a:ext cx="14604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solidFill>
                  <a:schemeClr val="lt1"/>
                </a:solidFill>
                <a:latin typeface="Lato"/>
                <a:ea typeface="Lato"/>
                <a:cs typeface="Lato"/>
                <a:sym typeface="Lato"/>
              </a:rPr>
              <a:t>Merge back to main df</a:t>
            </a:r>
            <a:endParaRPr sz="1900">
              <a:solidFill>
                <a:schemeClr val="lt1"/>
              </a:solidFill>
              <a:latin typeface="Lato"/>
              <a:ea typeface="Lato"/>
              <a:cs typeface="Lato"/>
              <a:sym typeface="Lato"/>
            </a:endParaRPr>
          </a:p>
        </p:txBody>
      </p:sp>
      <p:sp>
        <p:nvSpPr>
          <p:cNvPr id="176" name="Google Shape;176;g2f062fd8ba6_1_23"/>
          <p:cNvSpPr txBox="1"/>
          <p:nvPr/>
        </p:nvSpPr>
        <p:spPr>
          <a:xfrm>
            <a:off x="2345925" y="3519050"/>
            <a:ext cx="4429500" cy="10158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lang="en-US" sz="1800">
                <a:solidFill>
                  <a:schemeClr val="accent1"/>
                </a:solidFill>
              </a:rPr>
              <a:t>Merge the dataset back to main dataframe and discard unnecessary columns</a:t>
            </a:r>
            <a:endParaRPr sz="1800">
              <a:solidFill>
                <a:schemeClr val="accent1"/>
              </a:solidFill>
            </a:endParaRPr>
          </a:p>
        </p:txBody>
      </p:sp>
      <p:pic>
        <p:nvPicPr>
          <p:cNvPr id="177" name="Google Shape;177;g2f062fd8ba6_1_23"/>
          <p:cNvPicPr preferRelativeResize="0"/>
          <p:nvPr/>
        </p:nvPicPr>
        <p:blipFill rotWithShape="1">
          <a:blip r:embed="rId4">
            <a:alphaModFix/>
          </a:blip>
          <a:srcRect b="-12968" l="0" r="-12968" t="0"/>
          <a:stretch/>
        </p:blipFill>
        <p:spPr>
          <a:xfrm>
            <a:off x="7104025" y="3356450"/>
            <a:ext cx="5087986" cy="2139775"/>
          </a:xfrm>
          <a:prstGeom prst="rect">
            <a:avLst/>
          </a:prstGeom>
          <a:noFill/>
          <a:ln>
            <a:noFill/>
          </a:ln>
        </p:spPr>
      </p:pic>
      <p:sp>
        <p:nvSpPr>
          <p:cNvPr id="178" name="Google Shape;178;g2f062fd8ba6_1_23"/>
          <p:cNvSpPr/>
          <p:nvPr/>
        </p:nvSpPr>
        <p:spPr>
          <a:xfrm>
            <a:off x="628750" y="5065375"/>
            <a:ext cx="1578300" cy="1178400"/>
          </a:xfrm>
          <a:prstGeom prst="round2DiagRect">
            <a:avLst>
              <a:gd fmla="val 16667" name="adj1"/>
              <a:gd fmla="val 0" name="adj2"/>
            </a:avLst>
          </a:prstGeom>
          <a:solidFill>
            <a:srgbClr val="FF99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solidFill>
                  <a:schemeClr val="lt1"/>
                </a:solidFill>
                <a:latin typeface="Lato"/>
                <a:ea typeface="Lato"/>
                <a:cs typeface="Lato"/>
                <a:sym typeface="Lato"/>
              </a:rPr>
              <a:t>Slice data 2017-2020</a:t>
            </a:r>
            <a:endParaRPr sz="1900">
              <a:solidFill>
                <a:schemeClr val="lt1"/>
              </a:solidFill>
              <a:latin typeface="Lato"/>
              <a:ea typeface="Lato"/>
              <a:cs typeface="Lato"/>
              <a:sym typeface="Lato"/>
            </a:endParaRPr>
          </a:p>
        </p:txBody>
      </p:sp>
      <p:sp>
        <p:nvSpPr>
          <p:cNvPr id="179" name="Google Shape;179;g2f062fd8ba6_1_23"/>
          <p:cNvSpPr txBox="1"/>
          <p:nvPr/>
        </p:nvSpPr>
        <p:spPr>
          <a:xfrm>
            <a:off x="2651300" y="5379000"/>
            <a:ext cx="6122700" cy="10158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lang="en-US" sz="1800">
                <a:solidFill>
                  <a:schemeClr val="accent1"/>
                </a:solidFill>
              </a:rPr>
              <a:t>Due to memory and storage limitation and also as we require the most recent dataset, I decide to slice the dataset to &gt; 2017</a:t>
            </a:r>
            <a:endParaRPr sz="1800">
              <a:solidFill>
                <a:schemeClr val="accen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83" name="Shape 183"/>
        <p:cNvGrpSpPr/>
        <p:nvPr/>
      </p:nvGrpSpPr>
      <p:grpSpPr>
        <a:xfrm>
          <a:off x="0" y="0"/>
          <a:ext cx="0" cy="0"/>
          <a:chOff x="0" y="0"/>
          <a:chExt cx="0" cy="0"/>
        </a:xfrm>
      </p:grpSpPr>
      <p:sp>
        <p:nvSpPr>
          <p:cNvPr id="184" name="Google Shape;184;g2f47dc98592_0_39"/>
          <p:cNvSpPr txBox="1"/>
          <p:nvPr/>
        </p:nvSpPr>
        <p:spPr>
          <a:xfrm>
            <a:off x="377825" y="237725"/>
            <a:ext cx="11360700" cy="11643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US" sz="3600">
                <a:solidFill>
                  <a:schemeClr val="accent1"/>
                </a:solidFill>
              </a:rPr>
              <a:t>Data Modelling : </a:t>
            </a:r>
            <a:r>
              <a:rPr lang="en-US" sz="3600">
                <a:solidFill>
                  <a:schemeClr val="accent1"/>
                </a:solidFill>
              </a:rPr>
              <a:t>Collaborative Filtering vs Association Rule Mining</a:t>
            </a:r>
            <a:endParaRPr sz="1800">
              <a:solidFill>
                <a:schemeClr val="accent1"/>
              </a:solidFill>
            </a:endParaRPr>
          </a:p>
          <a:p>
            <a:pPr indent="0" lvl="0" marL="0" rtl="0" algn="l">
              <a:spcBef>
                <a:spcPts val="1200"/>
              </a:spcBef>
              <a:spcAft>
                <a:spcPts val="0"/>
              </a:spcAft>
              <a:buNone/>
            </a:pPr>
            <a:r>
              <a:t/>
            </a:r>
            <a:endParaRPr b="1" sz="1800">
              <a:solidFill>
                <a:schemeClr val="accent1"/>
              </a:solidFill>
            </a:endParaRPr>
          </a:p>
        </p:txBody>
      </p:sp>
      <p:sp>
        <p:nvSpPr>
          <p:cNvPr id="185" name="Google Shape;185;g2f47dc98592_0_39"/>
          <p:cNvSpPr txBox="1"/>
          <p:nvPr/>
        </p:nvSpPr>
        <p:spPr>
          <a:xfrm>
            <a:off x="360225" y="1448675"/>
            <a:ext cx="11623500" cy="9234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lang="en-US" sz="1600">
                <a:solidFill>
                  <a:schemeClr val="accent1"/>
                </a:solidFill>
              </a:rPr>
              <a:t>Initial thoughts was to do a collaborative filtering based on User purchase using cosine sim.The issue is there is no User profile in the dataset.So I initially created a random dataset of unique user id to speculate their transactions, but the output of the cosine similarity was odd and unsatisfying.</a:t>
            </a:r>
            <a:endParaRPr sz="1600">
              <a:solidFill>
                <a:schemeClr val="accent1"/>
              </a:solidFill>
            </a:endParaRPr>
          </a:p>
        </p:txBody>
      </p:sp>
      <p:sp>
        <p:nvSpPr>
          <p:cNvPr id="186" name="Google Shape;186;g2f47dc98592_0_39"/>
          <p:cNvSpPr txBox="1"/>
          <p:nvPr/>
        </p:nvSpPr>
        <p:spPr>
          <a:xfrm>
            <a:off x="244125" y="4111350"/>
            <a:ext cx="11855700" cy="26475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600">
                <a:solidFill>
                  <a:schemeClr val="accent1"/>
                </a:solidFill>
              </a:rPr>
              <a:t>Key terms:</a:t>
            </a:r>
            <a:endParaRPr b="1" sz="1600">
              <a:solidFill>
                <a:schemeClr val="accent1"/>
              </a:solidFill>
            </a:endParaRPr>
          </a:p>
          <a:p>
            <a:pPr indent="-317500" lvl="0" marL="457200" rtl="0" algn="l">
              <a:spcBef>
                <a:spcPts val="1200"/>
              </a:spcBef>
              <a:spcAft>
                <a:spcPts val="0"/>
              </a:spcAft>
              <a:buSzPts val="1400"/>
              <a:buChar char="●"/>
            </a:pPr>
            <a:r>
              <a:rPr b="1" lang="en-US" sz="1200">
                <a:solidFill>
                  <a:schemeClr val="dk2"/>
                </a:solidFill>
              </a:rPr>
              <a:t>Antecedent</a:t>
            </a:r>
            <a:r>
              <a:rPr b="1" lang="en-US" sz="1200">
                <a:solidFill>
                  <a:schemeClr val="dk2"/>
                </a:solidFill>
              </a:rPr>
              <a:t>:</a:t>
            </a:r>
            <a:r>
              <a:rPr lang="en-US" sz="1200">
                <a:solidFill>
                  <a:schemeClr val="dk2"/>
                </a:solidFill>
              </a:rPr>
              <a:t> (If) </a:t>
            </a:r>
            <a:r>
              <a:rPr lang="en-US" sz="1200">
                <a:solidFill>
                  <a:schemeClr val="dk2"/>
                </a:solidFill>
              </a:rPr>
              <a:t>The condition or set of items/features (e.g., </a:t>
            </a:r>
            <a:r>
              <a:rPr lang="en-US" sz="1200">
                <a:solidFill>
                  <a:schemeClr val="dk2"/>
                </a:solidFill>
                <a:latin typeface="Roboto Mono"/>
                <a:ea typeface="Roboto Mono"/>
                <a:cs typeface="Roboto Mono"/>
                <a:sym typeface="Roboto Mono"/>
              </a:rPr>
              <a:t>{town=ANG MO KIO, flat_type=4 ROOM}</a:t>
            </a:r>
            <a:r>
              <a:rPr lang="en-US" sz="1200">
                <a:solidFill>
                  <a:schemeClr val="dk2"/>
                </a:solidFill>
              </a:rPr>
              <a:t>) that must be met for the rule to be considered.</a:t>
            </a:r>
            <a:endParaRPr sz="1200">
              <a:solidFill>
                <a:schemeClr val="dk2"/>
              </a:solidFill>
            </a:endParaRPr>
          </a:p>
          <a:p>
            <a:pPr indent="-304800" lvl="0" marL="457200" rtl="0" algn="l">
              <a:spcBef>
                <a:spcPts val="0"/>
              </a:spcBef>
              <a:spcAft>
                <a:spcPts val="0"/>
              </a:spcAft>
              <a:buClr>
                <a:schemeClr val="dk2"/>
              </a:buClr>
              <a:buSzPts val="1200"/>
              <a:buChar char="●"/>
            </a:pPr>
            <a:r>
              <a:rPr b="1" lang="en-US" sz="1200">
                <a:solidFill>
                  <a:schemeClr val="dk2"/>
                </a:solidFill>
              </a:rPr>
              <a:t>Consequent</a:t>
            </a:r>
            <a:r>
              <a:rPr lang="en-US" sz="1200">
                <a:solidFill>
                  <a:schemeClr val="dk2"/>
                </a:solidFill>
              </a:rPr>
              <a:t>: (Then) The outcome or associated items/features that follow the antecedent (e.g., </a:t>
            </a:r>
            <a:r>
              <a:rPr lang="en-US" sz="1200">
                <a:solidFill>
                  <a:schemeClr val="dk2"/>
                </a:solidFill>
                <a:latin typeface="Roboto Mono"/>
                <a:ea typeface="Roboto Mono"/>
                <a:cs typeface="Roboto Mono"/>
                <a:sym typeface="Roboto Mono"/>
              </a:rPr>
              <a:t>{price_category=High}</a:t>
            </a:r>
            <a:r>
              <a:rPr lang="en-US" sz="1200">
                <a:solidFill>
                  <a:schemeClr val="dk2"/>
                </a:solidFill>
              </a:rPr>
              <a:t>).</a:t>
            </a:r>
            <a:endParaRPr sz="1200">
              <a:solidFill>
                <a:schemeClr val="dk2"/>
              </a:solidFill>
            </a:endParaRPr>
          </a:p>
          <a:p>
            <a:pPr indent="-304800" lvl="0" marL="457200" rtl="0" algn="l">
              <a:spcBef>
                <a:spcPts val="0"/>
              </a:spcBef>
              <a:spcAft>
                <a:spcPts val="0"/>
              </a:spcAft>
              <a:buClr>
                <a:schemeClr val="dk2"/>
              </a:buClr>
              <a:buSzPts val="1200"/>
              <a:buChar char="●"/>
            </a:pPr>
            <a:r>
              <a:rPr b="1" lang="en-US" sz="1200">
                <a:solidFill>
                  <a:schemeClr val="dk2"/>
                </a:solidFill>
              </a:rPr>
              <a:t>Support</a:t>
            </a:r>
            <a:r>
              <a:rPr lang="en-US" sz="1200">
                <a:solidFill>
                  <a:schemeClr val="dk2"/>
                </a:solidFill>
              </a:rPr>
              <a:t>: The proportion of transactions in the dataset where the rule is true. It indicates how frequently the items in both antecedent and consequent appear together in the dataset.</a:t>
            </a:r>
            <a:r>
              <a:rPr b="1" lang="en-US" sz="1200">
                <a:solidFill>
                  <a:schemeClr val="dk2"/>
                </a:solidFill>
              </a:rPr>
              <a:t>Example</a:t>
            </a:r>
            <a:r>
              <a:rPr lang="en-US" sz="1200">
                <a:solidFill>
                  <a:schemeClr val="dk2"/>
                </a:solidFill>
              </a:rPr>
              <a:t>: If 25% of the dataset transactions contain the combination of </a:t>
            </a:r>
            <a:r>
              <a:rPr lang="en-US" sz="1200">
                <a:solidFill>
                  <a:schemeClr val="dk2"/>
                </a:solidFill>
                <a:latin typeface="Roboto Mono"/>
                <a:ea typeface="Roboto Mono"/>
                <a:cs typeface="Roboto Mono"/>
                <a:sym typeface="Roboto Mono"/>
              </a:rPr>
              <a:t>{town=ANG MO KIO, flat_type=4 ROOM}</a:t>
            </a:r>
            <a:r>
              <a:rPr lang="en-US" sz="1200">
                <a:solidFill>
                  <a:schemeClr val="dk2"/>
                </a:solidFill>
              </a:rPr>
              <a:t> leading to </a:t>
            </a:r>
            <a:r>
              <a:rPr lang="en-US" sz="1200">
                <a:solidFill>
                  <a:schemeClr val="dk2"/>
                </a:solidFill>
                <a:latin typeface="Roboto Mono"/>
                <a:ea typeface="Roboto Mono"/>
                <a:cs typeface="Roboto Mono"/>
                <a:sym typeface="Roboto Mono"/>
              </a:rPr>
              <a:t>{price_category=High}</a:t>
            </a:r>
            <a:r>
              <a:rPr lang="en-US" sz="1200">
                <a:solidFill>
                  <a:schemeClr val="dk2"/>
                </a:solidFill>
              </a:rPr>
              <a:t>, the support is 0.25.</a:t>
            </a:r>
            <a:endParaRPr sz="1200">
              <a:solidFill>
                <a:schemeClr val="dk2"/>
              </a:solidFill>
            </a:endParaRPr>
          </a:p>
          <a:p>
            <a:pPr indent="-304800" lvl="0" marL="457200" rtl="0" algn="l">
              <a:spcBef>
                <a:spcPts val="0"/>
              </a:spcBef>
              <a:spcAft>
                <a:spcPts val="0"/>
              </a:spcAft>
              <a:buClr>
                <a:schemeClr val="dk2"/>
              </a:buClr>
              <a:buSzPts val="1200"/>
              <a:buChar char="●"/>
            </a:pPr>
            <a:r>
              <a:rPr b="1" lang="en-US" sz="1200">
                <a:solidFill>
                  <a:schemeClr val="dk2"/>
                </a:solidFill>
              </a:rPr>
              <a:t>Confidence</a:t>
            </a:r>
            <a:r>
              <a:rPr lang="en-US" sz="1200">
                <a:solidFill>
                  <a:schemeClr val="dk2"/>
                </a:solidFill>
              </a:rPr>
              <a:t>: The likelihood that the consequent is true given that the antecedent is true. It measures how often items in the consequent appear in transactions that contain the antecedent. </a:t>
            </a:r>
            <a:r>
              <a:rPr b="1" lang="en-US" sz="1200">
                <a:solidFill>
                  <a:schemeClr val="dk2"/>
                </a:solidFill>
              </a:rPr>
              <a:t>Example</a:t>
            </a:r>
            <a:r>
              <a:rPr lang="en-US" sz="1200">
                <a:solidFill>
                  <a:schemeClr val="dk2"/>
                </a:solidFill>
              </a:rPr>
              <a:t>: If 80% of the transactions that include </a:t>
            </a:r>
            <a:r>
              <a:rPr lang="en-US" sz="1200">
                <a:solidFill>
                  <a:schemeClr val="dk2"/>
                </a:solidFill>
                <a:latin typeface="Roboto Mono"/>
                <a:ea typeface="Roboto Mono"/>
                <a:cs typeface="Roboto Mono"/>
                <a:sym typeface="Roboto Mono"/>
              </a:rPr>
              <a:t>{town=ANG MO KIO, flat_type=4 ROOM}</a:t>
            </a:r>
            <a:r>
              <a:rPr lang="en-US" sz="1200">
                <a:solidFill>
                  <a:schemeClr val="dk2"/>
                </a:solidFill>
              </a:rPr>
              <a:t> also include </a:t>
            </a:r>
            <a:r>
              <a:rPr lang="en-US" sz="1200">
                <a:solidFill>
                  <a:schemeClr val="dk2"/>
                </a:solidFill>
                <a:latin typeface="Roboto Mono"/>
                <a:ea typeface="Roboto Mono"/>
                <a:cs typeface="Roboto Mono"/>
                <a:sym typeface="Roboto Mono"/>
              </a:rPr>
              <a:t>{price_category=High}</a:t>
            </a:r>
            <a:r>
              <a:rPr lang="en-US" sz="1200">
                <a:solidFill>
                  <a:schemeClr val="dk2"/>
                </a:solidFill>
              </a:rPr>
              <a:t>, the confidence is 0.8.</a:t>
            </a:r>
            <a:endParaRPr sz="1200">
              <a:solidFill>
                <a:schemeClr val="dk2"/>
              </a:solidFill>
            </a:endParaRPr>
          </a:p>
          <a:p>
            <a:pPr indent="-304800" lvl="0" marL="457200" rtl="0" algn="l">
              <a:spcBef>
                <a:spcPts val="0"/>
              </a:spcBef>
              <a:spcAft>
                <a:spcPts val="0"/>
              </a:spcAft>
              <a:buClr>
                <a:schemeClr val="dk2"/>
              </a:buClr>
              <a:buSzPts val="1200"/>
              <a:buChar char="●"/>
            </a:pPr>
            <a:r>
              <a:rPr b="1" lang="en-US" sz="1200">
                <a:solidFill>
                  <a:schemeClr val="dk2"/>
                </a:solidFill>
              </a:rPr>
              <a:t>Lift</a:t>
            </a:r>
            <a:r>
              <a:rPr lang="en-US" sz="1200">
                <a:solidFill>
                  <a:schemeClr val="dk2"/>
                </a:solidFill>
              </a:rPr>
              <a:t>: The ratio of the observed support to that expected if the antecedent and consequent were independent. A lift greater than 1 indicates a positive correlation between the antecedent and consequent. </a:t>
            </a:r>
            <a:r>
              <a:rPr b="1" lang="en-US" sz="1200">
                <a:solidFill>
                  <a:schemeClr val="dk2"/>
                </a:solidFill>
              </a:rPr>
              <a:t>Example</a:t>
            </a:r>
            <a:r>
              <a:rPr lang="en-US" sz="1200">
                <a:solidFill>
                  <a:schemeClr val="dk2"/>
                </a:solidFill>
              </a:rPr>
              <a:t>: A lift of 1.2 means that </a:t>
            </a:r>
            <a:r>
              <a:rPr lang="en-US" sz="1200">
                <a:solidFill>
                  <a:schemeClr val="dk2"/>
                </a:solidFill>
                <a:latin typeface="Roboto Mono"/>
                <a:ea typeface="Roboto Mono"/>
                <a:cs typeface="Roboto Mono"/>
                <a:sym typeface="Roboto Mono"/>
              </a:rPr>
              <a:t>{price_category=High}</a:t>
            </a:r>
            <a:r>
              <a:rPr lang="en-US" sz="1200">
                <a:solidFill>
                  <a:schemeClr val="dk2"/>
                </a:solidFill>
              </a:rPr>
              <a:t> is 1.2 times more likely to occur with the antecedent than by random chance.</a:t>
            </a:r>
            <a:endParaRPr sz="1200">
              <a:solidFill>
                <a:schemeClr val="dk2"/>
              </a:solidFill>
            </a:endParaRPr>
          </a:p>
        </p:txBody>
      </p:sp>
      <p:sp>
        <p:nvSpPr>
          <p:cNvPr id="187" name="Google Shape;187;g2f47dc98592_0_39"/>
          <p:cNvSpPr txBox="1"/>
          <p:nvPr/>
        </p:nvSpPr>
        <p:spPr>
          <a:xfrm>
            <a:off x="377825" y="2272375"/>
            <a:ext cx="11360700" cy="18777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0"/>
              </a:spcAft>
              <a:buNone/>
            </a:pPr>
            <a:r>
              <a:rPr b="1" lang="en-US" sz="1800">
                <a:solidFill>
                  <a:schemeClr val="accent1"/>
                </a:solidFill>
              </a:rPr>
              <a:t>Association rule:</a:t>
            </a:r>
            <a:endParaRPr b="1" sz="1800">
              <a:solidFill>
                <a:schemeClr val="accent1"/>
              </a:solidFill>
            </a:endParaRPr>
          </a:p>
          <a:p>
            <a:pPr indent="0" lvl="0" marL="0" rtl="0" algn="l">
              <a:spcBef>
                <a:spcPts val="1200"/>
              </a:spcBef>
              <a:spcAft>
                <a:spcPts val="0"/>
              </a:spcAft>
              <a:buNone/>
            </a:pPr>
            <a:r>
              <a:rPr lang="en-US" sz="1800">
                <a:solidFill>
                  <a:schemeClr val="accent1"/>
                </a:solidFill>
              </a:rPr>
              <a:t>Association rule mining is a technique used in data mining to discover interesting relations (or associations) between variables in large datasets. </a:t>
            </a:r>
            <a:endParaRPr sz="1800">
              <a:solidFill>
                <a:schemeClr val="accent1"/>
              </a:solidFill>
            </a:endParaRPr>
          </a:p>
          <a:p>
            <a:pPr indent="0" lvl="0" marL="0" rtl="0" algn="l">
              <a:spcBef>
                <a:spcPts val="1200"/>
              </a:spcBef>
              <a:spcAft>
                <a:spcPts val="1200"/>
              </a:spcAft>
              <a:buNone/>
            </a:pPr>
            <a:r>
              <a:rPr lang="en-US" sz="1800">
                <a:solidFill>
                  <a:schemeClr val="accent1"/>
                </a:solidFill>
              </a:rPr>
              <a:t>I will be using this model to find association between the different variables, and using Streamlit to allow users to select the recommend fields</a:t>
            </a:r>
            <a:endParaRPr sz="1800">
              <a:solidFill>
                <a:schemeClr val="accen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2024-01-24T22:29:01Z</dcterms:created>
  <dc:creator>Fariz Abdullah Taufik</dc:creator>
</cp:coreProperties>
</file>